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media/image13.jpg" ContentType="image/png"/>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9" r:id="rId5"/>
    <p:sldMasterId id="2147484658" r:id="rId6"/>
  </p:sldMasterIdLst>
  <p:notesMasterIdLst>
    <p:notesMasterId r:id="rId47"/>
  </p:notesMasterIdLst>
  <p:handoutMasterIdLst>
    <p:handoutMasterId r:id="rId48"/>
  </p:handoutMasterIdLst>
  <p:sldIdLst>
    <p:sldId id="1895" r:id="rId7"/>
    <p:sldId id="324" r:id="rId8"/>
    <p:sldId id="1843" r:id="rId9"/>
    <p:sldId id="1871" r:id="rId10"/>
    <p:sldId id="1861" r:id="rId11"/>
    <p:sldId id="1823" r:id="rId12"/>
    <p:sldId id="1824" r:id="rId13"/>
    <p:sldId id="1822" r:id="rId14"/>
    <p:sldId id="1870" r:id="rId15"/>
    <p:sldId id="1872" r:id="rId16"/>
    <p:sldId id="1873" r:id="rId17"/>
    <p:sldId id="1874" r:id="rId18"/>
    <p:sldId id="1876" r:id="rId19"/>
    <p:sldId id="1880" r:id="rId20"/>
    <p:sldId id="1883" r:id="rId21"/>
    <p:sldId id="3975" r:id="rId22"/>
    <p:sldId id="1891" r:id="rId23"/>
    <p:sldId id="367" r:id="rId24"/>
    <p:sldId id="1888" r:id="rId25"/>
    <p:sldId id="1890" r:id="rId26"/>
    <p:sldId id="1889" r:id="rId27"/>
    <p:sldId id="3976" r:id="rId28"/>
    <p:sldId id="1882" r:id="rId29"/>
    <p:sldId id="1898" r:id="rId30"/>
    <p:sldId id="1887" r:id="rId31"/>
    <p:sldId id="1899" r:id="rId32"/>
    <p:sldId id="1885" r:id="rId33"/>
    <p:sldId id="3977" r:id="rId34"/>
    <p:sldId id="1863" r:id="rId35"/>
    <p:sldId id="1878" r:id="rId36"/>
    <p:sldId id="1879" r:id="rId37"/>
    <p:sldId id="384" r:id="rId38"/>
    <p:sldId id="1855" r:id="rId39"/>
    <p:sldId id="1884" r:id="rId40"/>
    <p:sldId id="3979" r:id="rId41"/>
    <p:sldId id="3978" r:id="rId42"/>
    <p:sldId id="1660" r:id="rId43"/>
    <p:sldId id="1892" r:id="rId44"/>
    <p:sldId id="1893" r:id="rId45"/>
    <p:sldId id="1848" r:id="rId4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073DAE3-B461-442F-A3D3-6642BD875E45}">
          <p14:sldIdLst>
            <p14:sldId id="1895"/>
            <p14:sldId id="324"/>
            <p14:sldId id="1843"/>
            <p14:sldId id="1871"/>
            <p14:sldId id="1861"/>
            <p14:sldId id="1823"/>
            <p14:sldId id="1824"/>
            <p14:sldId id="1822"/>
            <p14:sldId id="1870"/>
            <p14:sldId id="1872"/>
            <p14:sldId id="1873"/>
            <p14:sldId id="1874"/>
            <p14:sldId id="1876"/>
            <p14:sldId id="1880"/>
            <p14:sldId id="1883"/>
          </p14:sldIdLst>
        </p14:section>
        <p14:section name="ReverseDSC" id="{311F654B-9FC7-497B-BB10-C97961284DD2}">
          <p14:sldIdLst>
            <p14:sldId id="3975"/>
            <p14:sldId id="1891"/>
            <p14:sldId id="367"/>
            <p14:sldId id="1888"/>
            <p14:sldId id="1890"/>
            <p14:sldId id="1889"/>
          </p14:sldIdLst>
        </p14:section>
        <p14:section name="Office365DSC" id="{DF16FB29-0F06-4ADB-8605-0F7C643C6725}">
          <p14:sldIdLst>
            <p14:sldId id="3976"/>
            <p14:sldId id="1882"/>
            <p14:sldId id="1898"/>
            <p14:sldId id="1887"/>
            <p14:sldId id="1899"/>
            <p14:sldId id="1885"/>
            <p14:sldId id="3977"/>
          </p14:sldIdLst>
        </p14:section>
        <p14:section name="Azure Automation" id="{9DB58BAF-1344-4AA7-9642-FA0C95D5FC5C}">
          <p14:sldIdLst>
            <p14:sldId id="1863"/>
            <p14:sldId id="1878"/>
            <p14:sldId id="1879"/>
            <p14:sldId id="384"/>
            <p14:sldId id="1855"/>
            <p14:sldId id="1884"/>
            <p14:sldId id="3979"/>
          </p14:sldIdLst>
        </p14:section>
        <p14:section name="Azure DevOPS" id="{6A32EC01-E33B-4C98-9FD6-C2B51BB5AC78}">
          <p14:sldIdLst>
            <p14:sldId id="3978"/>
            <p14:sldId id="1660"/>
            <p14:sldId id="1892"/>
            <p14:sldId id="1893"/>
          </p14:sldIdLst>
        </p14:section>
        <p14:section name="Outro" id="{CE18F531-8D47-4791-8D82-51A163BAEC53}">
          <p14:sldIdLst>
            <p14:sldId id="184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008272"/>
    <a:srgbClr val="FFFFFF"/>
    <a:srgbClr val="1A1A1A"/>
    <a:srgbClr val="EAEAEA"/>
    <a:srgbClr val="0078D4"/>
    <a:srgbClr val="107C10"/>
    <a:srgbClr val="004B50"/>
    <a:srgbClr val="00BCF2"/>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63" y="81"/>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8/26/2019 8:03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8/26/2019 8:03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2</a:t>
            </a:fld>
            <a:endParaRPr lang="en-US" dirty="0"/>
          </a:p>
        </p:txBody>
      </p:sp>
    </p:spTree>
    <p:extLst>
      <p:ext uri="{BB962C8B-B14F-4D97-AF65-F5344CB8AC3E}">
        <p14:creationId xmlns:p14="http://schemas.microsoft.com/office/powerpoint/2010/main" val="155248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22</a:t>
            </a:fld>
            <a:endParaRPr lang="en-US"/>
          </a:p>
        </p:txBody>
      </p:sp>
    </p:spTree>
    <p:extLst>
      <p:ext uri="{BB962C8B-B14F-4D97-AF65-F5344CB8AC3E}">
        <p14:creationId xmlns:p14="http://schemas.microsoft.com/office/powerpoint/2010/main" val="1838691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29</a:t>
            </a:fld>
            <a:endParaRPr lang="en-US" dirty="0"/>
          </a:p>
        </p:txBody>
      </p:sp>
    </p:spTree>
    <p:extLst>
      <p:ext uri="{BB962C8B-B14F-4D97-AF65-F5344CB8AC3E}">
        <p14:creationId xmlns:p14="http://schemas.microsoft.com/office/powerpoint/2010/main" val="6511289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32</a:t>
            </a:fld>
            <a:endParaRPr lang="en-US" dirty="0"/>
          </a:p>
        </p:txBody>
      </p:sp>
    </p:spTree>
    <p:extLst>
      <p:ext uri="{BB962C8B-B14F-4D97-AF65-F5344CB8AC3E}">
        <p14:creationId xmlns:p14="http://schemas.microsoft.com/office/powerpoint/2010/main" val="68277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33</a:t>
            </a:fld>
            <a:endParaRPr lang="en-US" dirty="0"/>
          </a:p>
        </p:txBody>
      </p:sp>
    </p:spTree>
    <p:extLst>
      <p:ext uri="{BB962C8B-B14F-4D97-AF65-F5344CB8AC3E}">
        <p14:creationId xmlns:p14="http://schemas.microsoft.com/office/powerpoint/2010/main" val="337222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36</a:t>
            </a:fld>
            <a:endParaRPr lang="en-US" dirty="0"/>
          </a:p>
        </p:txBody>
      </p:sp>
    </p:spTree>
    <p:extLst>
      <p:ext uri="{BB962C8B-B14F-4D97-AF65-F5344CB8AC3E}">
        <p14:creationId xmlns:p14="http://schemas.microsoft.com/office/powerpoint/2010/main" val="41006734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8/26/2019 8:03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8/26/2019 8:03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23850200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40</a:t>
            </a:fld>
            <a:endParaRPr lang="en-US"/>
          </a:p>
        </p:txBody>
      </p:sp>
    </p:spTree>
    <p:extLst>
      <p:ext uri="{BB962C8B-B14F-4D97-AF65-F5344CB8AC3E}">
        <p14:creationId xmlns:p14="http://schemas.microsoft.com/office/powerpoint/2010/main" val="1777521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8/26/2019 8:03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718872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8/26/2019 8:03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16913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a:t>
            </a:fld>
            <a:endParaRPr lang="en-US"/>
          </a:p>
        </p:txBody>
      </p:sp>
    </p:spTree>
    <p:extLst>
      <p:ext uri="{BB962C8B-B14F-4D97-AF65-F5344CB8AC3E}">
        <p14:creationId xmlns:p14="http://schemas.microsoft.com/office/powerpoint/2010/main" val="271273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Meaning I don’t tell it do this and then that, but rather here is how I want this, then do whatever in you need to </a:t>
            </a:r>
            <a:r>
              <a:rPr lang="en-US" err="1"/>
              <a:t>to</a:t>
            </a:r>
            <a:r>
              <a:rPr lang="en-US"/>
              <a:t> get me there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8/26/2019 8:03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423461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Same result. Yes more lines in this example, but ensures it stays in that state.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8/26/2019 8:03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343400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8/26/2019 8:03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841711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16</a:t>
            </a:fld>
            <a:endParaRPr lang="en-US"/>
          </a:p>
        </p:txBody>
      </p:sp>
    </p:spTree>
    <p:extLst>
      <p:ext uri="{BB962C8B-B14F-4D97-AF65-F5344CB8AC3E}">
        <p14:creationId xmlns:p14="http://schemas.microsoft.com/office/powerpoint/2010/main" val="2191343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5E1CDB-60B5-4831-9644-944539EAE173}" type="slidenum">
              <a:rPr lang="en-US" smtClean="0"/>
              <a:t>18</a:t>
            </a:fld>
            <a:endParaRPr lang="en-US"/>
          </a:p>
        </p:txBody>
      </p:sp>
    </p:spTree>
    <p:extLst>
      <p:ext uri="{BB962C8B-B14F-4D97-AF65-F5344CB8AC3E}">
        <p14:creationId xmlns:p14="http://schemas.microsoft.com/office/powerpoint/2010/main" val="41982313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14.png"/><Relationship Id="rId5" Type="http://schemas.openxmlformats.org/officeDocument/2006/relationships/image" Target="../media/image11.png"/><Relationship Id="rId4" Type="http://schemas.openxmlformats.org/officeDocument/2006/relationships/image" Target="../media/image13.jpg"/></Relationships>
</file>

<file path=ppt/slideLayouts/_rels/slideLayout5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microsoft.com/office/2007/relationships/hdphoto" Target="../media/hdphoto1.wdp"/><Relationship Id="rId7" Type="http://schemas.openxmlformats.org/officeDocument/2006/relationships/image" Target="../media/image17.png"/><Relationship Id="rId12" Type="http://schemas.openxmlformats.org/officeDocument/2006/relationships/image" Target="../media/image22.jpe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1.png"/><Relationship Id="rId9" Type="http://schemas.openxmlformats.org/officeDocument/2006/relationships/image" Target="../media/image19.png"/><Relationship Id="rId14" Type="http://schemas.openxmlformats.org/officeDocument/2006/relationships/image" Target="../media/image2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2"/>
          <a:srcRect l="14560" r="18791"/>
          <a:stretch/>
        </p:blipFill>
        <p:spPr bwMode="auto">
          <a:xfrm>
            <a:off x="5334000" y="0"/>
            <a:ext cx="6858000" cy="6858000"/>
          </a:xfrm>
          <a:prstGeom prst="rect">
            <a:avLst/>
          </a:prstGeom>
        </p:spPr>
      </p:pic>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1743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661116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68411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280677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55551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86B75A-687E-405C-8A0B-8D00578BA2C3}" type="datetimeFigureOut">
              <a:rPr lang="en-US" dirty="0"/>
              <a:pPr/>
              <a:t>8/26/2019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3015056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2418734"/>
            <a:ext cx="9141619" cy="2600215"/>
          </a:xfrm>
          <a:prstGeom prst="rect">
            <a:avLst/>
          </a:prstGeom>
          <a:solidFill>
            <a:srgbClr val="0072C6"/>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141619" y="2418734"/>
            <a:ext cx="3053962" cy="2600215"/>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2558902"/>
            <a:ext cx="7315200" cy="1474382"/>
          </a:xfrm>
        </p:spPr>
        <p:txBody>
          <a:bodyPr anchor="b">
            <a:normAutofit/>
          </a:bodyPr>
          <a:lstStyle>
            <a:lvl1pPr algn="l">
              <a:defRPr sz="4000" spc="-10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1085839" y="4123836"/>
            <a:ext cx="7315200" cy="845497"/>
          </a:xfrm>
        </p:spPr>
        <p:txBody>
          <a:bodyPr anchor="t">
            <a:normAutofit/>
          </a:bodyPr>
          <a:lstStyle>
            <a:lvl1pPr marL="0" indent="0" algn="l">
              <a:buNone/>
              <a:defRPr sz="2200" cap="none" spc="0" baseline="0">
                <a:solidFill>
                  <a:schemeClr val="bg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5586B75A-687E-405C-8A0B-8D00578BA2C3}" type="datetimeFigureOut">
              <a:rPr lang="en-US" dirty="0"/>
              <a:pPr/>
              <a:t>8/26/2019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857"/>
            <a:ext cx="1770146" cy="793392"/>
          </a:xfrm>
          <a:prstGeom prst="rect">
            <a:avLst/>
          </a:prstGeom>
        </p:spPr>
      </p:pic>
    </p:spTree>
    <p:extLst>
      <p:ext uri="{BB962C8B-B14F-4D97-AF65-F5344CB8AC3E}">
        <p14:creationId xmlns:p14="http://schemas.microsoft.com/office/powerpoint/2010/main" val="3968951215"/>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Section Header">
    <p:spTree>
      <p:nvGrpSpPr>
        <p:cNvPr id="1" name=""/>
        <p:cNvGrpSpPr/>
        <p:nvPr/>
      </p:nvGrpSpPr>
      <p:grpSpPr>
        <a:xfrm>
          <a:off x="0" y="0"/>
          <a:ext cx="0" cy="0"/>
          <a:chOff x="0" y="0"/>
          <a:chExt cx="0" cy="0"/>
        </a:xfrm>
      </p:grpSpPr>
      <p:sp>
        <p:nvSpPr>
          <p:cNvPr id="7" name="Rectangle 6"/>
          <p:cNvSpPr/>
          <p:nvPr/>
        </p:nvSpPr>
        <p:spPr>
          <a:xfrm>
            <a:off x="0" y="2418734"/>
            <a:ext cx="9141619" cy="2600215"/>
          </a:xfrm>
          <a:prstGeom prst="rect">
            <a:avLst/>
          </a:prstGeom>
          <a:solidFill>
            <a:srgbClr val="0072C6"/>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141619" y="2418734"/>
            <a:ext cx="3053962" cy="2600215"/>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hasCustomPrompt="1"/>
          </p:nvPr>
        </p:nvSpPr>
        <p:spPr>
          <a:xfrm>
            <a:off x="1069848" y="2558905"/>
            <a:ext cx="7315200" cy="1803424"/>
          </a:xfrm>
        </p:spPr>
        <p:txBody>
          <a:bodyPr anchor="b">
            <a:normAutofit/>
          </a:bodyPr>
          <a:lstStyle>
            <a:lvl1pPr algn="l">
              <a:defRPr sz="4000" spc="-100" baseline="0">
                <a:solidFill>
                  <a:srgbClr val="FFFFFF"/>
                </a:solidFill>
              </a:defRPr>
            </a:lvl1pPr>
          </a:lstStyle>
          <a:p>
            <a:pPr lvl="0"/>
            <a:r>
              <a:rPr lang="en-US"/>
              <a:t>Module or Section transition style</a:t>
            </a:r>
          </a:p>
        </p:txBody>
      </p:sp>
      <p:sp>
        <p:nvSpPr>
          <p:cNvPr id="3" name="Subtitle 2"/>
          <p:cNvSpPr>
            <a:spLocks noGrp="1"/>
          </p:cNvSpPr>
          <p:nvPr>
            <p:ph type="subTitle" idx="1"/>
          </p:nvPr>
        </p:nvSpPr>
        <p:spPr>
          <a:xfrm>
            <a:off x="1069848" y="4507975"/>
            <a:ext cx="7315200" cy="348703"/>
          </a:xfrm>
        </p:spPr>
        <p:txBody>
          <a:bodyPr anchor="t">
            <a:normAutofit/>
          </a:bodyPr>
          <a:lstStyle>
            <a:lvl1pPr marL="0" marR="0" indent="0" algn="l" defTabSz="914400" rtl="0" eaLnBrk="1" fontAlgn="auto" latinLnBrk="0" hangingPunct="1">
              <a:lnSpc>
                <a:spcPct val="90000"/>
              </a:lnSpc>
              <a:spcBef>
                <a:spcPts val="1200"/>
              </a:spcBef>
              <a:spcAft>
                <a:spcPts val="0"/>
              </a:spcAft>
              <a:buClr>
                <a:schemeClr val="accent1"/>
              </a:buClr>
              <a:buSzTx/>
              <a:buFont typeface="Wingdings 2" pitchFamily="18" charset="2"/>
              <a:buNone/>
              <a:tabLst/>
              <a:defRPr sz="2200" cap="none" spc="0" baseline="0">
                <a:solidFill>
                  <a:schemeClr val="bg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a:p>
            <a:endParaRPr lang="en-US"/>
          </a:p>
        </p:txBody>
      </p:sp>
      <p:sp>
        <p:nvSpPr>
          <p:cNvPr id="4" name="Date Placeholder 3"/>
          <p:cNvSpPr>
            <a:spLocks noGrp="1"/>
          </p:cNvSpPr>
          <p:nvPr>
            <p:ph type="dt" sz="half" idx="10"/>
          </p:nvPr>
        </p:nvSpPr>
        <p:spPr/>
        <p:txBody>
          <a:bodyPr/>
          <a:lstStyle/>
          <a:p>
            <a:fld id="{5586B75A-687E-405C-8A0B-8D00578BA2C3}" type="datetimeFigureOut">
              <a:rPr lang="en-US" dirty="0"/>
              <a:pPr/>
              <a:t>8/26/2019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857"/>
            <a:ext cx="1770146" cy="793392"/>
          </a:xfrm>
          <a:prstGeom prst="rect">
            <a:avLst/>
          </a:prstGeom>
        </p:spPr>
      </p:pic>
    </p:spTree>
    <p:extLst>
      <p:ext uri="{BB962C8B-B14F-4D97-AF65-F5344CB8AC3E}">
        <p14:creationId xmlns:p14="http://schemas.microsoft.com/office/powerpoint/2010/main" val="3955694311"/>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86B75A-687E-405C-8A0B-8D00578BA2C3}" type="datetimeFigureOut">
              <a:rPr lang="en-US" dirty="0"/>
              <a:pPr/>
              <a:t>8/26/2019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18403079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7001" y="2204484"/>
            <a:ext cx="4666488" cy="3936752"/>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5586B75A-687E-405C-8A0B-8D00578BA2C3}" type="datetimeFigureOut">
              <a:rPr lang="en-US" dirty="0"/>
              <a:pPr/>
              <a:t>8/26/2019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a:p>
        </p:txBody>
      </p:sp>
      <p:sp>
        <p:nvSpPr>
          <p:cNvPr id="11" name="Text Placeholder 2"/>
          <p:cNvSpPr>
            <a:spLocks noGrp="1"/>
          </p:cNvSpPr>
          <p:nvPr>
            <p:ph type="body" idx="13"/>
          </p:nvPr>
        </p:nvSpPr>
        <p:spPr>
          <a:xfrm>
            <a:off x="827001" y="1778697"/>
            <a:ext cx="4723194" cy="40386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2"/>
          <p:cNvSpPr>
            <a:spLocks noGrp="1"/>
          </p:cNvSpPr>
          <p:nvPr>
            <p:ph sz="half" idx="14"/>
          </p:nvPr>
        </p:nvSpPr>
        <p:spPr>
          <a:xfrm>
            <a:off x="5771139" y="2204484"/>
            <a:ext cx="4698003" cy="3936752"/>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
          <p:cNvSpPr>
            <a:spLocks noGrp="1"/>
          </p:cNvSpPr>
          <p:nvPr>
            <p:ph type="body" idx="15"/>
          </p:nvPr>
        </p:nvSpPr>
        <p:spPr>
          <a:xfrm>
            <a:off x="5771140" y="1778697"/>
            <a:ext cx="4755092" cy="40386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Tree>
    <p:extLst>
      <p:ext uri="{BB962C8B-B14F-4D97-AF65-F5344CB8AC3E}">
        <p14:creationId xmlns:p14="http://schemas.microsoft.com/office/powerpoint/2010/main" val="24428133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8/26/2019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3921151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2749390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747897"/>
          </a:xfrm>
        </p:spPr>
        <p:txBody>
          <a:bodyPr/>
          <a:lstStyle>
            <a:lvl1pPr>
              <a:defRPr>
                <a:solidFill>
                  <a:schemeClr val="bg1">
                    <a:lumMod val="50000"/>
                  </a:schemeClr>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3600" b="0">
                <a:latin typeface="+mn-lt"/>
              </a:defRPr>
            </a:lvl1pPr>
            <a:lvl2pPr marL="517525" indent="-233363">
              <a:buFont typeface="Wingdings" pitchFamily="2" charset="2"/>
              <a:buChar char=""/>
              <a:defRPr sz="2800" b="0">
                <a:latin typeface="+mn-lt"/>
              </a:defRPr>
            </a:lvl2pPr>
            <a:lvl3pPr marL="741363" indent="-223838">
              <a:buFont typeface="Wingdings" pitchFamily="2" charset="2"/>
              <a:buChar char=""/>
              <a:tabLst/>
              <a:defRPr sz="2800" b="0">
                <a:latin typeface="+mn-lt"/>
              </a:defRPr>
            </a:lvl3pPr>
            <a:lvl4pPr marL="914400" indent="-173038">
              <a:buFont typeface="Wingdings" pitchFamily="2" charset="2"/>
              <a:buChar char=""/>
              <a:defRPr sz="2800" b="0">
                <a:latin typeface="+mn-lt"/>
              </a:defRPr>
            </a:lvl4pPr>
            <a:lvl5pPr marL="1087438" indent="-173038">
              <a:buFont typeface="Wingdings" pitchFamily="2" charset="2"/>
              <a:buChar char=""/>
              <a:tabLst/>
              <a:defRPr sz="28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559508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5" name="Picture 4" descr="https://dminc.com/wp-content/uploads/2017/09/Montreal-copy.jpg">
            <a:extLst>
              <a:ext uri="{FF2B5EF4-FFF2-40B4-BE49-F238E27FC236}">
                <a16:creationId xmlns:a16="http://schemas.microsoft.com/office/drawing/2014/main" id="{CBF7B8F0-7489-460F-A5E8-65B8B4A479BB}"/>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7631" r="10909"/>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bwMode="auto">
          <a:xfrm flipV="1">
            <a:off x="1" y="0"/>
            <a:ext cx="12192000" cy="6858000"/>
          </a:xfrm>
          <a:prstGeom prst="rect">
            <a:avLst/>
          </a:prstGeom>
          <a:solidFill>
            <a:schemeClr val="bg1">
              <a:lumMod val="9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fr-CA" sz="220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160678A2-8DA4-4055-BCB8-31690FAF1988}"/>
              </a:ext>
            </a:extLst>
          </p:cNvPr>
          <p:cNvPicPr>
            <a:picLocks noChangeAspect="1"/>
          </p:cNvPicPr>
          <p:nvPr userDrawn="1"/>
        </p:nvPicPr>
        <p:blipFill>
          <a:blip r:embed="rId4"/>
          <a:stretch>
            <a:fillRect/>
          </a:stretch>
        </p:blipFill>
        <p:spPr>
          <a:xfrm>
            <a:off x="1" y="3213865"/>
            <a:ext cx="12192000" cy="3654955"/>
          </a:xfrm>
          <a:prstGeom prst="rect">
            <a:avLst/>
          </a:prstGeom>
        </p:spPr>
      </p:pic>
      <p:sp>
        <p:nvSpPr>
          <p:cNvPr id="9" name="TextBox 8">
            <a:extLst>
              <a:ext uri="{FF2B5EF4-FFF2-40B4-BE49-F238E27FC236}">
                <a16:creationId xmlns:a16="http://schemas.microsoft.com/office/drawing/2014/main" id="{12D8CCFE-C0E7-4BA4-A8E4-2E432F12232B}"/>
              </a:ext>
            </a:extLst>
          </p:cNvPr>
          <p:cNvSpPr txBox="1"/>
          <p:nvPr userDrawn="1"/>
        </p:nvSpPr>
        <p:spPr>
          <a:xfrm>
            <a:off x="4354974" y="6305062"/>
            <a:ext cx="3731457" cy="430887"/>
          </a:xfrm>
          <a:prstGeom prst="rect">
            <a:avLst/>
          </a:prstGeom>
          <a:noFill/>
        </p:spPr>
        <p:txBody>
          <a:bodyPr wrap="square" lIns="0" tIns="0" rIns="0" bIns="0" rtlCol="0">
            <a:spAutoFit/>
          </a:bodyPr>
          <a:lstStyle/>
          <a:p>
            <a:pPr algn="ctr"/>
            <a:r>
              <a:rPr lang="en-CA" sz="2800" b="1" spc="0">
                <a:solidFill>
                  <a:srgbClr val="231F20"/>
                </a:solidFill>
                <a:effectLst/>
                <a:latin typeface="Segoe UI" panose="020B0502040204020203" pitchFamily="34" charset="0"/>
                <a:cs typeface="Segoe UI" panose="020B0502040204020203" pitchFamily="34" charset="0"/>
              </a:rPr>
              <a:t>#M365SATMTL</a:t>
            </a:r>
          </a:p>
        </p:txBody>
      </p:sp>
      <p:sp>
        <p:nvSpPr>
          <p:cNvPr id="10" name="TextBox 9">
            <a:extLst>
              <a:ext uri="{FF2B5EF4-FFF2-40B4-BE49-F238E27FC236}">
                <a16:creationId xmlns:a16="http://schemas.microsoft.com/office/drawing/2014/main" id="{0ABAD479-79CE-4AFD-9734-657D9C063930}"/>
              </a:ext>
            </a:extLst>
          </p:cNvPr>
          <p:cNvSpPr txBox="1"/>
          <p:nvPr userDrawn="1"/>
        </p:nvSpPr>
        <p:spPr>
          <a:xfrm>
            <a:off x="7803371" y="6365028"/>
            <a:ext cx="3731457" cy="369332"/>
          </a:xfrm>
          <a:prstGeom prst="rect">
            <a:avLst/>
          </a:prstGeom>
          <a:noFill/>
        </p:spPr>
        <p:txBody>
          <a:bodyPr wrap="square" lIns="0" tIns="0" rIns="0" bIns="0" rtlCol="0">
            <a:spAutoFit/>
          </a:bodyPr>
          <a:lstStyle/>
          <a:p>
            <a:pPr algn="r"/>
            <a:r>
              <a:rPr lang="en-CA" sz="2400" b="1" spc="0">
                <a:solidFill>
                  <a:srgbClr val="231F20"/>
                </a:solidFill>
                <a:effectLst/>
                <a:latin typeface="Segoe UI" panose="020B0502040204020203" pitchFamily="34" charset="0"/>
                <a:cs typeface="Segoe UI" panose="020B0502040204020203" pitchFamily="34" charset="0"/>
              </a:rPr>
              <a:t>11 </a:t>
            </a:r>
            <a:r>
              <a:rPr lang="en-CA" sz="2400" b="1" spc="0" err="1">
                <a:solidFill>
                  <a:srgbClr val="231F20"/>
                </a:solidFill>
                <a:effectLst/>
                <a:latin typeface="Segoe UI" panose="020B0502040204020203" pitchFamily="34" charset="0"/>
                <a:cs typeface="Segoe UI" panose="020B0502040204020203" pitchFamily="34" charset="0"/>
              </a:rPr>
              <a:t>mai</a:t>
            </a:r>
            <a:r>
              <a:rPr lang="en-CA" sz="2400" b="1" spc="0">
                <a:solidFill>
                  <a:srgbClr val="231F20"/>
                </a:solidFill>
                <a:effectLst/>
                <a:latin typeface="Segoe UI" panose="020B0502040204020203" pitchFamily="34" charset="0"/>
                <a:cs typeface="Segoe UI" panose="020B0502040204020203" pitchFamily="34" charset="0"/>
              </a:rPr>
              <a:t> 2019</a:t>
            </a:r>
          </a:p>
        </p:txBody>
      </p:sp>
      <p:sp>
        <p:nvSpPr>
          <p:cNvPr id="11" name="TextBox 10">
            <a:extLst>
              <a:ext uri="{FF2B5EF4-FFF2-40B4-BE49-F238E27FC236}">
                <a16:creationId xmlns:a16="http://schemas.microsoft.com/office/drawing/2014/main" id="{5B5FEC43-9228-49F6-818B-ECB83DD6FD6F}"/>
              </a:ext>
            </a:extLst>
          </p:cNvPr>
          <p:cNvSpPr txBox="1"/>
          <p:nvPr userDrawn="1"/>
        </p:nvSpPr>
        <p:spPr>
          <a:xfrm>
            <a:off x="657173" y="6365028"/>
            <a:ext cx="3731457" cy="369332"/>
          </a:xfrm>
          <a:prstGeom prst="rect">
            <a:avLst/>
          </a:prstGeom>
          <a:noFill/>
        </p:spPr>
        <p:txBody>
          <a:bodyPr wrap="square" lIns="0" tIns="0" rIns="0" bIns="0" rtlCol="0">
            <a:spAutoFit/>
          </a:bodyPr>
          <a:lstStyle/>
          <a:p>
            <a:r>
              <a:rPr lang="en-CA" sz="2400" b="1" spc="0">
                <a:solidFill>
                  <a:srgbClr val="231F20"/>
                </a:solidFill>
                <a:effectLst/>
                <a:latin typeface="Segoe UI" panose="020B0502040204020203" pitchFamily="34" charset="0"/>
                <a:cs typeface="Segoe UI" panose="020B0502040204020203" pitchFamily="34" charset="0"/>
              </a:rPr>
              <a:t>bit.ly/M365SATMTL19</a:t>
            </a:r>
          </a:p>
        </p:txBody>
      </p:sp>
      <p:sp>
        <p:nvSpPr>
          <p:cNvPr id="12" name="Title 16">
            <a:extLst>
              <a:ext uri="{FF2B5EF4-FFF2-40B4-BE49-F238E27FC236}">
                <a16:creationId xmlns:a16="http://schemas.microsoft.com/office/drawing/2014/main" id="{CE2F1A22-AD1D-423D-9343-24FD108F9101}"/>
              </a:ext>
            </a:extLst>
          </p:cNvPr>
          <p:cNvSpPr>
            <a:spLocks noGrp="1"/>
          </p:cNvSpPr>
          <p:nvPr>
            <p:ph type="title" hasCustomPrompt="1"/>
          </p:nvPr>
        </p:nvSpPr>
        <p:spPr>
          <a:xfrm>
            <a:off x="-1" y="563151"/>
            <a:ext cx="8617608" cy="1628018"/>
          </a:xfrm>
          <a:solidFill>
            <a:schemeClr val="bg1">
              <a:lumMod val="95000"/>
              <a:alpha val="80000"/>
            </a:schemeClr>
          </a:solidFill>
          <a:ln>
            <a:noFill/>
          </a:ln>
        </p:spPr>
        <p:txBody>
          <a:bodyPr vert="horz" lIns="182880" tIns="137160" rIns="183600" bIns="45720" rtlCol="0" anchor="ctr" anchorCtr="0">
            <a:normAutofit/>
          </a:bodyPr>
          <a:lstStyle>
            <a:lvl1pPr defTabSz="914400">
              <a:defRPr sz="4000">
                <a:solidFill>
                  <a:schemeClr val="tx1"/>
                </a:solidFill>
              </a:defRPr>
            </a:lvl1pPr>
          </a:lstStyle>
          <a:p>
            <a:pPr defTabSz="914400"/>
            <a:r>
              <a:rPr lang="en-US"/>
              <a:t>Session Title</a:t>
            </a:r>
            <a:endParaRPr lang="en-US" sz="2670">
              <a:solidFill>
                <a:srgbClr val="333333"/>
              </a:solidFill>
              <a:ea typeface="+mj-ea"/>
            </a:endParaRPr>
          </a:p>
        </p:txBody>
      </p:sp>
      <p:sp>
        <p:nvSpPr>
          <p:cNvPr id="13" name="Text Placeholder 9">
            <a:extLst>
              <a:ext uri="{FF2B5EF4-FFF2-40B4-BE49-F238E27FC236}">
                <a16:creationId xmlns:a16="http://schemas.microsoft.com/office/drawing/2014/main" id="{1BF50559-8C91-40D5-AEAF-95A71927247E}"/>
              </a:ext>
            </a:extLst>
          </p:cNvPr>
          <p:cNvSpPr>
            <a:spLocks noGrp="1"/>
          </p:cNvSpPr>
          <p:nvPr>
            <p:ph type="body" sz="quarter" idx="16" hasCustomPrompt="1"/>
          </p:nvPr>
        </p:nvSpPr>
        <p:spPr>
          <a:xfrm>
            <a:off x="0" y="2190348"/>
            <a:ext cx="5487829" cy="583032"/>
          </a:xfrm>
          <a:solidFill>
            <a:schemeClr val="bg1">
              <a:lumMod val="95000"/>
              <a:alpha val="80000"/>
            </a:schemeClr>
          </a:solidFill>
          <a:ln>
            <a:noFill/>
          </a:ln>
        </p:spPr>
        <p:txBody>
          <a:bodyPr lIns="182880" anchor="ctr">
            <a:normAutofit/>
          </a:bodyPr>
          <a:lstStyle>
            <a:lvl1pPr marL="0" indent="0">
              <a:buNone/>
              <a:defRPr sz="2400" b="1" baseline="0"/>
            </a:lvl1pPr>
            <a:lvl2pPr marL="0" indent="0">
              <a:buFontTx/>
              <a:buNone/>
              <a:defRPr>
                <a:latin typeface="+mj-lt"/>
              </a:defRPr>
            </a:lvl2pPr>
          </a:lstStyle>
          <a:p>
            <a:pPr lvl="1"/>
            <a:r>
              <a:rPr lang="en-US"/>
              <a:t>Speaker Name</a:t>
            </a:r>
          </a:p>
        </p:txBody>
      </p:sp>
    </p:spTree>
    <p:extLst>
      <p:ext uri="{BB962C8B-B14F-4D97-AF65-F5344CB8AC3E}">
        <p14:creationId xmlns:p14="http://schemas.microsoft.com/office/powerpoint/2010/main" val="15086743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ivider Slide">
    <p:bg>
      <p:bgPr>
        <a:solidFill>
          <a:srgbClr val="00539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endParaRPr lang="en-US"/>
          </a:p>
        </p:txBody>
      </p:sp>
    </p:spTree>
    <p:extLst>
      <p:ext uri="{BB962C8B-B14F-4D97-AF65-F5344CB8AC3E}">
        <p14:creationId xmlns:p14="http://schemas.microsoft.com/office/powerpoint/2010/main" val="13078678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ivider Slide with subtitle">
    <p:bg>
      <p:bgPr>
        <a:solidFill>
          <a:srgbClr val="00539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endParaRPr lang="en-US"/>
          </a:p>
        </p:txBody>
      </p:sp>
      <p:sp>
        <p:nvSpPr>
          <p:cNvPr id="6" name="Text Placeholder 4"/>
          <p:cNvSpPr>
            <a:spLocks noGrp="1"/>
          </p:cNvSpPr>
          <p:nvPr>
            <p:ph type="body" sz="quarter" idx="12"/>
          </p:nvPr>
        </p:nvSpPr>
        <p:spPr>
          <a:xfrm>
            <a:off x="519248" y="4114857"/>
            <a:ext cx="1115191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endParaRPr lang="en-US"/>
          </a:p>
        </p:txBody>
      </p:sp>
    </p:spTree>
    <p:extLst>
      <p:ext uri="{BB962C8B-B14F-4D97-AF65-F5344CB8AC3E}">
        <p14:creationId xmlns:p14="http://schemas.microsoft.com/office/powerpoint/2010/main" val="10024015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81332" y="4355433"/>
            <a:ext cx="10240453" cy="461665"/>
          </a:xfrm>
        </p:spPr>
        <p:txBody>
          <a:bodyPr>
            <a:noAutofit/>
          </a:bodyPr>
          <a:lstStyle>
            <a:lvl1pPr marL="0" indent="0" algn="l">
              <a:lnSpc>
                <a:spcPct val="90000"/>
              </a:lnSpc>
              <a:spcBef>
                <a:spcPts val="0"/>
              </a:spcBef>
              <a:buNone/>
              <a:defRPr lang="en-US" sz="3600" kern="1200" spc="-70" baseline="0" dirty="0">
                <a:solidFill>
                  <a:srgbClr val="333333"/>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endParaRPr lang="en-US"/>
          </a:p>
        </p:txBody>
      </p:sp>
      <p:sp>
        <p:nvSpPr>
          <p:cNvPr id="7" name="Text Placeholder 6"/>
          <p:cNvSpPr>
            <a:spLocks noGrp="1"/>
          </p:cNvSpPr>
          <p:nvPr>
            <p:ph type="body" sz="quarter" idx="10"/>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rgbClr val="00539F"/>
                </a:solidFill>
                <a:effectLst/>
                <a:latin typeface="+mj-lt"/>
                <a:ea typeface="+mn-ea"/>
                <a:cs typeface="Arial" charset="0"/>
              </a:defRPr>
            </a:lvl1pPr>
          </a:lstStyle>
          <a:p>
            <a:pPr lvl="0"/>
            <a:endParaRPr lang="en-US"/>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solidFill>
                  <a:srgbClr val="333333"/>
                </a:solidFill>
              </a:defRPr>
            </a:lvl1pPr>
          </a:lstStyle>
          <a:p>
            <a:pPr lvl="0"/>
            <a:endParaRPr lang="en-US"/>
          </a:p>
        </p:txBody>
      </p:sp>
    </p:spTree>
    <p:extLst>
      <p:ext uri="{BB962C8B-B14F-4D97-AF65-F5344CB8AC3E}">
        <p14:creationId xmlns:p14="http://schemas.microsoft.com/office/powerpoint/2010/main" val="21452815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solidFill>
                  <a:srgbClr val="00539F"/>
                </a:solidFill>
              </a:defRPr>
            </a:lvl1pPr>
          </a:lstStyle>
          <a:p>
            <a:endParaRPr lang="en-US"/>
          </a:p>
        </p:txBody>
      </p:sp>
      <p:sp>
        <p:nvSpPr>
          <p:cNvPr id="5" name="Text Placeholder 4"/>
          <p:cNvSpPr>
            <a:spLocks noGrp="1"/>
          </p:cNvSpPr>
          <p:nvPr>
            <p:ph type="body" sz="quarter" idx="10" hasCustomPrompt="1"/>
          </p:nvPr>
        </p:nvSpPr>
        <p:spPr>
          <a:xfrm>
            <a:off x="519248" y="1447800"/>
            <a:ext cx="11151917" cy="1988237"/>
          </a:xfrm>
          <a:prstGeom prst="rect">
            <a:avLst/>
          </a:prstGeom>
        </p:spPr>
        <p:txBody>
          <a:bodyPr>
            <a:spAutoFit/>
          </a:bodyPr>
          <a:lstStyle>
            <a:lvl1pPr marL="338328" indent="-338328">
              <a:buFont typeface="Arial" panose="020B0604020202020204" pitchFamily="34" charset="0"/>
              <a:buChar char="•"/>
              <a:defRPr sz="3600">
                <a:solidFill>
                  <a:srgbClr val="333333"/>
                </a:solidFill>
              </a:defRPr>
            </a:lvl1pPr>
            <a:lvl2pPr marL="914400" indent="-228600">
              <a:buFont typeface="Arial" panose="020B0604020202020204" pitchFamily="34" charset="0"/>
              <a:buChar char="•"/>
              <a:defRPr lang="en-US" sz="2400" kern="1200" spc="0" baseline="0" dirty="0" smtClean="0">
                <a:solidFill>
                  <a:srgbClr val="333333"/>
                </a:solidFill>
                <a:latin typeface="+mj-lt"/>
                <a:ea typeface="+mn-ea"/>
                <a:cs typeface="+mn-cs"/>
              </a:defRPr>
            </a:lvl2pPr>
            <a:lvl3pPr marL="1371600" indent="-228600">
              <a:buFont typeface="Arial" panose="020B0604020202020204" pitchFamily="34" charset="0"/>
              <a:buChar char="•"/>
              <a:tabLst/>
              <a:defRPr lang="en-US" sz="2400" kern="1200" spc="0" baseline="0" dirty="0" smtClean="0">
                <a:solidFill>
                  <a:srgbClr val="333333"/>
                </a:solidFill>
                <a:latin typeface="+mj-lt"/>
                <a:ea typeface="+mn-ea"/>
                <a:cs typeface="+mn-cs"/>
              </a:defRPr>
            </a:lvl3pPr>
            <a:lvl4pPr marL="1828800" indent="-228600">
              <a:buFont typeface="Arial" panose="020B0604020202020204" pitchFamily="34" charset="0"/>
              <a:buChar char="•"/>
              <a:defRPr lang="en-US" sz="2000" kern="1200" spc="0" baseline="0" dirty="0" smtClean="0">
                <a:solidFill>
                  <a:srgbClr val="333333"/>
                </a:solidFill>
                <a:latin typeface="+mj-lt"/>
                <a:ea typeface="+mn-ea"/>
                <a:cs typeface="+mn-cs"/>
              </a:defRPr>
            </a:lvl4pPr>
            <a:lvl5pPr marL="2286000" indent="-228600">
              <a:buFont typeface="Arial" panose="020B0604020202020204" pitchFamily="34" charset="0"/>
              <a:buChar char="•"/>
              <a:tabLst/>
              <a:defRPr lang="en-US" sz="2000" kern="1200" spc="0" baseline="0" dirty="0">
                <a:solidFill>
                  <a:srgbClr val="333333"/>
                </a:solidFill>
                <a:latin typeface="+mj-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08376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2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539F"/>
                </a:solidFill>
              </a:defRPr>
            </a:lvl1pPr>
          </a:lstStyle>
          <a:p>
            <a:endParaRPr lang="en-US"/>
          </a:p>
        </p:txBody>
      </p:sp>
      <p:sp>
        <p:nvSpPr>
          <p:cNvPr id="4" name="Text Placeholder 3"/>
          <p:cNvSpPr>
            <a:spLocks noGrp="1"/>
          </p:cNvSpPr>
          <p:nvPr>
            <p:ph type="body" sz="quarter" idx="10"/>
          </p:nvPr>
        </p:nvSpPr>
        <p:spPr>
          <a:xfrm>
            <a:off x="520836" y="1447801"/>
            <a:ext cx="5396365" cy="2486835"/>
          </a:xfrm>
        </p:spPr>
        <p:txBody>
          <a:bodyPr>
            <a:spAutoFit/>
          </a:bodyPr>
          <a:lstStyle>
            <a:lvl1pPr marL="338328" indent="-338328">
              <a:spcBef>
                <a:spcPts val="1200"/>
              </a:spcBef>
              <a:buClr>
                <a:schemeClr val="bg2"/>
              </a:buClr>
              <a:buSzPct val="80000"/>
              <a:buFont typeface="Arial" panose="020B0604020202020204" pitchFamily="34" charset="0"/>
              <a:buChar char="•"/>
              <a:defRPr lang="en-US" sz="3600" kern="1200" spc="-70" baseline="0" dirty="0" smtClean="0">
                <a:solidFill>
                  <a:srgbClr val="333333"/>
                </a:solidFill>
                <a:latin typeface="+mj-lt"/>
                <a:ea typeface="+mn-ea"/>
                <a:cs typeface="+mn-cs"/>
              </a:defRPr>
            </a:lvl1pPr>
            <a:lvl2pPr marL="914400" indent="-228600">
              <a:buFont typeface="Arial" panose="020B0604020202020204" pitchFamily="34" charset="0"/>
              <a:buChar char="•"/>
              <a:defRPr sz="2400">
                <a:solidFill>
                  <a:srgbClr val="333333"/>
                </a:solidFill>
                <a:latin typeface="+mj-lt"/>
              </a:defRPr>
            </a:lvl2pPr>
            <a:lvl3pPr marL="1371600" indent="-228600">
              <a:buFont typeface="Arial" panose="020B0604020202020204" pitchFamily="34" charset="0"/>
              <a:buChar char="•"/>
              <a:tabLst/>
              <a:defRPr sz="2400">
                <a:solidFill>
                  <a:srgbClr val="333333"/>
                </a:solidFill>
                <a:latin typeface="+mj-lt"/>
              </a:defRPr>
            </a:lvl3pPr>
            <a:lvl4pPr marL="1828800" indent="-228600">
              <a:buFont typeface="Arial" panose="020B0604020202020204" pitchFamily="34" charset="0"/>
              <a:buChar char="•"/>
              <a:defRPr sz="2000">
                <a:solidFill>
                  <a:srgbClr val="333333"/>
                </a:solidFill>
                <a:latin typeface="+mj-lt"/>
              </a:defRPr>
            </a:lvl4pPr>
            <a:lvl5pPr marL="2286000" indent="-228600">
              <a:buFont typeface="Arial" panose="020B0604020202020204" pitchFamily="34" charset="0"/>
              <a:buChar char="•"/>
              <a:tabLst/>
              <a:defRPr sz="2000">
                <a:solidFill>
                  <a:srgbClr val="333333"/>
                </a:solidFill>
                <a:latin typeface="+mj-lt"/>
              </a:defRPr>
            </a:lvl5pPr>
            <a:lvl6pPr marL="1828800">
              <a:defRPr>
                <a:latin typeface="+mj-lt"/>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2"/>
          </p:nvPr>
        </p:nvSpPr>
        <p:spPr>
          <a:xfrm>
            <a:off x="6280198" y="1450186"/>
            <a:ext cx="5396365" cy="2486835"/>
          </a:xfrm>
        </p:spPr>
        <p:txBody>
          <a:bodyPr>
            <a:spAutoFit/>
          </a:bodyPr>
          <a:lstStyle>
            <a:lvl1pPr marL="338328" indent="-338328">
              <a:spcBef>
                <a:spcPts val="1200"/>
              </a:spcBef>
              <a:buClr>
                <a:schemeClr val="bg2"/>
              </a:buClr>
              <a:buSzPct val="80000"/>
              <a:buFont typeface="Arial" panose="020B0604020202020204" pitchFamily="34" charset="0"/>
              <a:buChar char="•"/>
              <a:defRPr lang="en-US" sz="3600" kern="1200" spc="-70" baseline="0" dirty="0" smtClean="0">
                <a:solidFill>
                  <a:srgbClr val="333333"/>
                </a:solidFill>
                <a:latin typeface="+mj-lt"/>
                <a:ea typeface="+mn-ea"/>
                <a:cs typeface="+mn-cs"/>
              </a:defRPr>
            </a:lvl1pPr>
            <a:lvl2pPr marL="914400" indent="-228600">
              <a:buFont typeface="Arial" panose="020B0604020202020204" pitchFamily="34" charset="0"/>
              <a:buChar char="•"/>
              <a:defRPr sz="2400">
                <a:solidFill>
                  <a:srgbClr val="333333"/>
                </a:solidFill>
                <a:latin typeface="+mj-lt"/>
              </a:defRPr>
            </a:lvl2pPr>
            <a:lvl3pPr marL="1371600" indent="-228600">
              <a:buFont typeface="Arial" panose="020B0604020202020204" pitchFamily="34" charset="0"/>
              <a:buChar char="•"/>
              <a:tabLst/>
              <a:defRPr sz="2400">
                <a:solidFill>
                  <a:srgbClr val="333333"/>
                </a:solidFill>
                <a:latin typeface="+mj-lt"/>
              </a:defRPr>
            </a:lvl3pPr>
            <a:lvl4pPr marL="1828800" indent="-228600">
              <a:buFont typeface="Arial" panose="020B0604020202020204" pitchFamily="34" charset="0"/>
              <a:buChar char="•"/>
              <a:defRPr sz="2000">
                <a:solidFill>
                  <a:srgbClr val="333333"/>
                </a:solidFill>
                <a:latin typeface="+mj-lt"/>
              </a:defRPr>
            </a:lvl4pPr>
            <a:lvl5pPr marL="2286000" indent="-228600">
              <a:buFont typeface="Arial" panose="020B0604020202020204" pitchFamily="34" charset="0"/>
              <a:buChar char="•"/>
              <a:tabLst/>
              <a:defRPr sz="2000">
                <a:solidFill>
                  <a:srgbClr val="333333"/>
                </a:solidFill>
                <a:latin typeface="+mj-lt"/>
              </a:defRPr>
            </a:lvl5pPr>
            <a:lvl6pPr marL="1828800">
              <a:defRPr>
                <a:latin typeface="+mj-lt"/>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70322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ontent with photo on right">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a:xfrm>
            <a:off x="6210330" y="0"/>
            <a:ext cx="5981670" cy="6858000"/>
          </a:xfrm>
        </p:spPr>
        <p:txBody>
          <a:bodyPr lIns="182880" anchor="ctr"/>
          <a:lstStyle>
            <a:lvl1pPr marL="0" indent="0" algn="l">
              <a:buNone/>
              <a:defRPr/>
            </a:lvl1pPr>
          </a:lstStyle>
          <a:p>
            <a:endParaRPr lang="en-US"/>
          </a:p>
        </p:txBody>
      </p:sp>
      <p:sp>
        <p:nvSpPr>
          <p:cNvPr id="3" name="Text Placeholder 2"/>
          <p:cNvSpPr>
            <a:spLocks noGrp="1"/>
          </p:cNvSpPr>
          <p:nvPr>
            <p:ph type="body" idx="1"/>
          </p:nvPr>
        </p:nvSpPr>
        <p:spPr>
          <a:xfrm>
            <a:off x="520835" y="1447801"/>
            <a:ext cx="5434948" cy="1207076"/>
          </a:xfrm>
          <a:prstGeom prst="rect">
            <a:avLst/>
          </a:prstGeom>
        </p:spPr>
        <p:txBody>
          <a:bodyPr>
            <a:noAutofit/>
          </a:bodyPr>
          <a:lstStyle>
            <a:lvl1pPr marL="0" indent="0">
              <a:buNone/>
              <a:defRPr sz="4000" b="0" cap="none" baseline="0">
                <a:solidFill>
                  <a:srgbClr val="00539F"/>
                </a:soli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endParaRPr lang="en-US"/>
          </a:p>
        </p:txBody>
      </p:sp>
      <p:sp>
        <p:nvSpPr>
          <p:cNvPr id="9" name="Content Placeholder 5"/>
          <p:cNvSpPr>
            <a:spLocks noGrp="1"/>
          </p:cNvSpPr>
          <p:nvPr>
            <p:ph sz="quarter" idx="13"/>
          </p:nvPr>
        </p:nvSpPr>
        <p:spPr>
          <a:xfrm>
            <a:off x="520835" y="2734986"/>
            <a:ext cx="5445583" cy="332399"/>
          </a:xfrm>
          <a:prstGeom prst="rect">
            <a:avLst/>
          </a:prstGeom>
        </p:spPr>
        <p:txBody>
          <a:bodyPr>
            <a:spAutoFit/>
          </a:bodyPr>
          <a:lstStyle>
            <a:lvl1pPr marL="0" indent="0">
              <a:spcBef>
                <a:spcPts val="1200"/>
              </a:spcBef>
              <a:buFont typeface="Arial" pitchFamily="34" charset="0"/>
              <a:buNone/>
              <a:defRPr lang="en-US" sz="2400" kern="1200" spc="0" dirty="0" smtClean="0">
                <a:gradFill>
                  <a:gsLst>
                    <a:gs pos="100000">
                      <a:schemeClr val="bg2"/>
                    </a:gs>
                    <a:gs pos="0">
                      <a:schemeClr val="bg2"/>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Tree>
    <p:extLst>
      <p:ext uri="{BB962C8B-B14F-4D97-AF65-F5344CB8AC3E}">
        <p14:creationId xmlns:p14="http://schemas.microsoft.com/office/powerpoint/2010/main" val="26260422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Content with photo on left">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19710" y="1447799"/>
            <a:ext cx="5434948" cy="1206000"/>
          </a:xfrm>
          <a:prstGeom prst="rect">
            <a:avLst/>
          </a:prstGeom>
        </p:spPr>
        <p:txBody>
          <a:bodyPr vert="horz" lIns="0" tIns="0" rIns="0" bIns="0" rtlCol="0">
            <a:noAutofit/>
          </a:bodyPr>
          <a:lstStyle>
            <a:lvl1pPr>
              <a:defRPr lang="en-US" sz="4000" b="0" cap="none" dirty="0" smtClean="0">
                <a:solidFill>
                  <a:srgbClr val="00539F"/>
                </a:solidFill>
              </a:defRPr>
            </a:lvl1pPr>
          </a:lstStyle>
          <a:p>
            <a:pPr marL="0" lvl="0" indent="0">
              <a:buNone/>
            </a:pPr>
            <a:endParaRPr lang="en-US"/>
          </a:p>
        </p:txBody>
      </p:sp>
      <p:sp>
        <p:nvSpPr>
          <p:cNvPr id="9" name="Content Placeholder 5"/>
          <p:cNvSpPr>
            <a:spLocks noGrp="1"/>
          </p:cNvSpPr>
          <p:nvPr>
            <p:ph sz="quarter" idx="13"/>
          </p:nvPr>
        </p:nvSpPr>
        <p:spPr>
          <a:xfrm>
            <a:off x="6219710" y="2734986"/>
            <a:ext cx="5445583" cy="332399"/>
          </a:xfrm>
          <a:prstGeom prst="rect">
            <a:avLst/>
          </a:prstGeom>
        </p:spPr>
        <p:txBody>
          <a:bodyPr>
            <a:spAutoFit/>
          </a:bodyPr>
          <a:lstStyle>
            <a:lvl1pPr marL="0" indent="0">
              <a:spcBef>
                <a:spcPts val="1200"/>
              </a:spcBef>
              <a:buFont typeface="Arial" pitchFamily="34" charset="0"/>
              <a:buNone/>
              <a:defRPr lang="en-US" sz="2400" kern="1200" spc="0" dirty="0" smtClean="0">
                <a:gradFill>
                  <a:gsLst>
                    <a:gs pos="100000">
                      <a:schemeClr val="bg2"/>
                    </a:gs>
                    <a:gs pos="0">
                      <a:schemeClr val="bg2"/>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
        <p:nvSpPr>
          <p:cNvPr id="4" name="Picture Placeholder 3"/>
          <p:cNvSpPr>
            <a:spLocks noGrp="1"/>
          </p:cNvSpPr>
          <p:nvPr>
            <p:ph type="pic" sz="quarter" idx="14"/>
          </p:nvPr>
        </p:nvSpPr>
        <p:spPr>
          <a:xfrm>
            <a:off x="0" y="0"/>
            <a:ext cx="5981670" cy="6858000"/>
          </a:xfrm>
        </p:spPr>
        <p:txBody>
          <a:bodyPr lIns="182880" anchor="ctr"/>
          <a:lstStyle>
            <a:lvl1pPr marL="0" indent="0" algn="l">
              <a:buNone/>
              <a:defRPr/>
            </a:lvl1pPr>
          </a:lstStyle>
          <a:p>
            <a:endParaRPr lang="en-US"/>
          </a:p>
        </p:txBody>
      </p:sp>
    </p:spTree>
    <p:extLst>
      <p:ext uri="{BB962C8B-B14F-4D97-AF65-F5344CB8AC3E}">
        <p14:creationId xmlns:p14="http://schemas.microsoft.com/office/powerpoint/2010/main" val="7623776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olor block content with text on right">
    <p:spTree>
      <p:nvGrpSpPr>
        <p:cNvPr id="1" name=""/>
        <p:cNvGrpSpPr/>
        <p:nvPr/>
      </p:nvGrpSpPr>
      <p:grpSpPr>
        <a:xfrm>
          <a:off x="0" y="0"/>
          <a:ext cx="0" cy="0"/>
          <a:chOff x="0" y="0"/>
          <a:chExt cx="0" cy="0"/>
        </a:xfrm>
      </p:grpSpPr>
      <p:sp>
        <p:nvSpPr>
          <p:cNvPr id="7" name="Rectangle 6"/>
          <p:cNvSpPr/>
          <p:nvPr userDrawn="1"/>
        </p:nvSpPr>
        <p:spPr bwMode="white">
          <a:xfrm>
            <a:off x="0" y="-1"/>
            <a:ext cx="6278610" cy="6858001"/>
          </a:xfrm>
          <a:prstGeom prst="rect">
            <a:avLst/>
          </a:prstGeom>
          <a:solidFill>
            <a:srgbClr val="0053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p:nvPr>
        </p:nvSpPr>
        <p:spPr>
          <a:xfrm>
            <a:off x="522422" y="1447800"/>
            <a:ext cx="5233764" cy="1206000"/>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endParaRPr lang="en-US"/>
          </a:p>
        </p:txBody>
      </p:sp>
      <p:sp>
        <p:nvSpPr>
          <p:cNvPr id="6" name="Content Placeholder 5"/>
          <p:cNvSpPr>
            <a:spLocks noGrp="1"/>
          </p:cNvSpPr>
          <p:nvPr>
            <p:ph sz="quarter" idx="4"/>
          </p:nvPr>
        </p:nvSpPr>
        <p:spPr>
          <a:xfrm>
            <a:off x="6436563" y="1447801"/>
            <a:ext cx="5486169" cy="332399"/>
          </a:xfrm>
          <a:prstGeom prst="rect">
            <a:avLst/>
          </a:prstGeom>
        </p:spPr>
        <p:txBody>
          <a:bodyPr>
            <a:spAutoFit/>
          </a:bodyPr>
          <a:lstStyle>
            <a:lvl1pPr marL="0" indent="0">
              <a:spcBef>
                <a:spcPts val="1200"/>
              </a:spcBef>
              <a:buNone/>
              <a:defRPr lang="en-US" sz="2400" kern="1200" spc="0" dirty="0" smtClean="0">
                <a:gradFill>
                  <a:gsLst>
                    <a:gs pos="100000">
                      <a:schemeClr val="bg2"/>
                    </a:gs>
                    <a:gs pos="0">
                      <a:schemeClr val="bg2"/>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Tree>
    <p:extLst>
      <p:ext uri="{BB962C8B-B14F-4D97-AF65-F5344CB8AC3E}">
        <p14:creationId xmlns:p14="http://schemas.microsoft.com/office/powerpoint/2010/main" val="34563478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Color block content with photo on right">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a:xfrm>
            <a:off x="6210330" y="0"/>
            <a:ext cx="5981670" cy="6858000"/>
          </a:xfrm>
        </p:spPr>
        <p:txBody>
          <a:bodyPr lIns="182880" anchor="ctr"/>
          <a:lstStyle>
            <a:lvl1pPr marL="0" indent="0" algn="l">
              <a:buNone/>
              <a:defRPr/>
            </a:lvl1pPr>
          </a:lstStyle>
          <a:p>
            <a:endParaRPr lang="en-US"/>
          </a:p>
        </p:txBody>
      </p:sp>
      <p:sp>
        <p:nvSpPr>
          <p:cNvPr id="6" name="Rectangle 5"/>
          <p:cNvSpPr/>
          <p:nvPr userDrawn="1"/>
        </p:nvSpPr>
        <p:spPr bwMode="white">
          <a:xfrm>
            <a:off x="0" y="-1"/>
            <a:ext cx="6278610" cy="6858001"/>
          </a:xfrm>
          <a:prstGeom prst="rect">
            <a:avLst/>
          </a:prstGeom>
          <a:solidFill>
            <a:srgbClr val="0053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9" name="Content Placeholder 5"/>
          <p:cNvSpPr>
            <a:spLocks noGrp="1"/>
          </p:cNvSpPr>
          <p:nvPr>
            <p:ph sz="quarter" idx="13"/>
          </p:nvPr>
        </p:nvSpPr>
        <p:spPr>
          <a:xfrm>
            <a:off x="520835" y="2734986"/>
            <a:ext cx="5445583" cy="332399"/>
          </a:xfrm>
          <a:prstGeom prst="rect">
            <a:avLst/>
          </a:prstGeom>
        </p:spPr>
        <p:txBody>
          <a:bodyPr>
            <a:spAutoFit/>
          </a:bodyPr>
          <a:lstStyle>
            <a:lvl1pPr marL="0" indent="0">
              <a:spcBef>
                <a:spcPts val="1200"/>
              </a:spcBef>
              <a:buFont typeface="Arial" pitchFamily="34" charset="0"/>
              <a:buNone/>
              <a:defRPr lang="en-US" sz="2400" kern="1200" spc="0" dirty="0" smtClean="0">
                <a:gradFill>
                  <a:gsLst>
                    <a:gs pos="100000">
                      <a:schemeClr val="bg1"/>
                    </a:gs>
                    <a:gs pos="0">
                      <a:schemeClr val="bg1"/>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
        <p:nvSpPr>
          <p:cNvPr id="8" name="Text Placeholder 2"/>
          <p:cNvSpPr>
            <a:spLocks noGrp="1"/>
          </p:cNvSpPr>
          <p:nvPr>
            <p:ph type="body" idx="15"/>
          </p:nvPr>
        </p:nvSpPr>
        <p:spPr>
          <a:xfrm>
            <a:off x="519102" y="1447801"/>
            <a:ext cx="5434948" cy="1206000"/>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endParaRPr lang="en-US"/>
          </a:p>
        </p:txBody>
      </p:sp>
    </p:spTree>
    <p:extLst>
      <p:ext uri="{BB962C8B-B14F-4D97-AF65-F5344CB8AC3E}">
        <p14:creationId xmlns:p14="http://schemas.microsoft.com/office/powerpoint/2010/main" val="35808513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Color block content with text on left">
    <p:spTree>
      <p:nvGrpSpPr>
        <p:cNvPr id="1" name=""/>
        <p:cNvGrpSpPr/>
        <p:nvPr/>
      </p:nvGrpSpPr>
      <p:grpSpPr>
        <a:xfrm>
          <a:off x="0" y="0"/>
          <a:ext cx="0" cy="0"/>
          <a:chOff x="0" y="0"/>
          <a:chExt cx="0" cy="0"/>
        </a:xfrm>
      </p:grpSpPr>
      <p:sp>
        <p:nvSpPr>
          <p:cNvPr id="5" name="Rectangle 4"/>
          <p:cNvSpPr/>
          <p:nvPr userDrawn="1"/>
        </p:nvSpPr>
        <p:spPr bwMode="white">
          <a:xfrm>
            <a:off x="5907039" y="-1"/>
            <a:ext cx="6284961" cy="6858001"/>
          </a:xfrm>
          <a:prstGeom prst="rect">
            <a:avLst/>
          </a:prstGeom>
          <a:solidFill>
            <a:srgbClr val="0053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p:nvPr>
        </p:nvSpPr>
        <p:spPr>
          <a:xfrm>
            <a:off x="6243781" y="1447800"/>
            <a:ext cx="5434948" cy="553998"/>
          </a:xfrm>
          <a:prstGeom prst="rect">
            <a:avLst/>
          </a:prstGeom>
        </p:spPr>
        <p:txBody>
          <a:bodyPr>
            <a:sp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endParaRPr lang="en-US"/>
          </a:p>
        </p:txBody>
      </p:sp>
      <p:sp>
        <p:nvSpPr>
          <p:cNvPr id="7" name="Content Placeholder 5"/>
          <p:cNvSpPr>
            <a:spLocks noGrp="1"/>
          </p:cNvSpPr>
          <p:nvPr>
            <p:ph sz="quarter" idx="4"/>
          </p:nvPr>
        </p:nvSpPr>
        <p:spPr>
          <a:xfrm>
            <a:off x="266506" y="1447801"/>
            <a:ext cx="5486169" cy="332399"/>
          </a:xfrm>
          <a:prstGeom prst="rect">
            <a:avLst/>
          </a:prstGeom>
        </p:spPr>
        <p:txBody>
          <a:bodyPr>
            <a:spAutoFit/>
          </a:bodyPr>
          <a:lstStyle>
            <a:lvl1pPr marL="0" indent="0">
              <a:spcBef>
                <a:spcPts val="1200"/>
              </a:spcBef>
              <a:buNone/>
              <a:defRPr lang="en-US" sz="2400" kern="1200" spc="0" dirty="0" smtClean="0">
                <a:gradFill>
                  <a:gsLst>
                    <a:gs pos="100000">
                      <a:schemeClr val="bg2"/>
                    </a:gs>
                    <a:gs pos="0">
                      <a:schemeClr val="bg2"/>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Tree>
    <p:extLst>
      <p:ext uri="{BB962C8B-B14F-4D97-AF65-F5344CB8AC3E}">
        <p14:creationId xmlns:p14="http://schemas.microsoft.com/office/powerpoint/2010/main" val="14023591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Color block content with photo on left">
    <p:spTree>
      <p:nvGrpSpPr>
        <p:cNvPr id="1" name=""/>
        <p:cNvGrpSpPr/>
        <p:nvPr/>
      </p:nvGrpSpPr>
      <p:grpSpPr>
        <a:xfrm>
          <a:off x="0" y="0"/>
          <a:ext cx="0" cy="0"/>
          <a:chOff x="0" y="0"/>
          <a:chExt cx="0" cy="0"/>
        </a:xfrm>
      </p:grpSpPr>
      <p:sp>
        <p:nvSpPr>
          <p:cNvPr id="6" name="Rectangle 5"/>
          <p:cNvSpPr/>
          <p:nvPr userDrawn="1"/>
        </p:nvSpPr>
        <p:spPr bwMode="white">
          <a:xfrm>
            <a:off x="5907039" y="-1"/>
            <a:ext cx="6284961" cy="6858001"/>
          </a:xfrm>
          <a:prstGeom prst="rect">
            <a:avLst/>
          </a:prstGeom>
          <a:solidFill>
            <a:srgbClr val="0053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endParaRPr lang="en-US"/>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400" kern="1200" spc="0" dirty="0" smtClean="0">
                <a:gradFill>
                  <a:gsLst>
                    <a:gs pos="100000">
                      <a:schemeClr val="bg1"/>
                    </a:gs>
                    <a:gs pos="0">
                      <a:schemeClr val="bg1"/>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
        <p:nvSpPr>
          <p:cNvPr id="4" name="Picture Placeholder 3"/>
          <p:cNvSpPr>
            <a:spLocks noGrp="1"/>
          </p:cNvSpPr>
          <p:nvPr>
            <p:ph type="pic" sz="quarter" idx="14"/>
          </p:nvPr>
        </p:nvSpPr>
        <p:spPr>
          <a:xfrm>
            <a:off x="1" y="0"/>
            <a:ext cx="5968967" cy="6858000"/>
          </a:xfrm>
        </p:spPr>
        <p:txBody>
          <a:bodyPr lIns="182880" anchor="ctr"/>
          <a:lstStyle>
            <a:lvl1pPr marL="0" indent="0" algn="l">
              <a:buNone/>
              <a:defRPr/>
            </a:lvl1pPr>
          </a:lstStyle>
          <a:p>
            <a:endParaRPr lang="en-US"/>
          </a:p>
        </p:txBody>
      </p:sp>
    </p:spTree>
    <p:extLst>
      <p:ext uri="{BB962C8B-B14F-4D97-AF65-F5344CB8AC3E}">
        <p14:creationId xmlns:p14="http://schemas.microsoft.com/office/powerpoint/2010/main" val="27487052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9812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37373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lvl1pPr>
              <a:defRPr baseline="0">
                <a:solidFill>
                  <a:srgbClr val="00539F"/>
                </a:solidFill>
              </a:defRPr>
            </a:lvl1pPr>
          </a:lstStyle>
          <a:p>
            <a:endParaRPr lang="en-US"/>
          </a:p>
        </p:txBody>
      </p:sp>
      <p:sp>
        <p:nvSpPr>
          <p:cNvPr id="5" name="Text Placeholder 4"/>
          <p:cNvSpPr>
            <a:spLocks noGrp="1"/>
          </p:cNvSpPr>
          <p:nvPr>
            <p:ph type="body" sz="quarter" idx="10"/>
          </p:nvPr>
        </p:nvSpPr>
        <p:spPr>
          <a:xfrm>
            <a:off x="518453" y="1447800"/>
            <a:ext cx="11155093" cy="2025170"/>
          </a:xfrm>
        </p:spPr>
        <p:txBody>
          <a:bodyPr>
            <a:spAutoFit/>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62746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5" name="Picture 4" descr="https://dminc.com/wp-content/uploads/2017/09/Montreal-copy.jpg">
            <a:extLst>
              <a:ext uri="{FF2B5EF4-FFF2-40B4-BE49-F238E27FC236}">
                <a16:creationId xmlns:a16="http://schemas.microsoft.com/office/drawing/2014/main" id="{CBF7B8F0-7489-460F-A5E8-65B8B4A479BB}"/>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7631" r="10909"/>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bwMode="auto">
          <a:xfrm flipV="1">
            <a:off x="-2057164" y="-283871"/>
            <a:ext cx="16484751" cy="8782711"/>
          </a:xfrm>
          <a:prstGeom prst="rect">
            <a:avLst/>
          </a:prstGeom>
          <a:solidFill>
            <a:schemeClr val="bg1">
              <a:lumMod val="9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fr-CA" sz="2200">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90DECD12-329C-4DB9-851A-0DA9266CBA7F}"/>
              </a:ext>
            </a:extLst>
          </p:cNvPr>
          <p:cNvPicPr>
            <a:picLocks noChangeAspect="1"/>
          </p:cNvPicPr>
          <p:nvPr userDrawn="1"/>
        </p:nvPicPr>
        <p:blipFill>
          <a:blip r:embed="rId4"/>
          <a:stretch>
            <a:fillRect/>
          </a:stretch>
        </p:blipFill>
        <p:spPr>
          <a:xfrm>
            <a:off x="224248" y="1709508"/>
            <a:ext cx="3085627" cy="3769653"/>
          </a:xfrm>
          <a:prstGeom prst="rect">
            <a:avLst/>
          </a:prstGeom>
        </p:spPr>
      </p:pic>
      <p:pic>
        <p:nvPicPr>
          <p:cNvPr id="19" name="Picture 18">
            <a:extLst>
              <a:ext uri="{FF2B5EF4-FFF2-40B4-BE49-F238E27FC236}">
                <a16:creationId xmlns:a16="http://schemas.microsoft.com/office/drawing/2014/main" id="{15C211BF-8F6C-46A2-8CD4-321404003B9B}"/>
              </a:ext>
            </a:extLst>
          </p:cNvPr>
          <p:cNvPicPr>
            <a:picLocks noChangeAspect="1"/>
          </p:cNvPicPr>
          <p:nvPr userDrawn="1"/>
        </p:nvPicPr>
        <p:blipFill>
          <a:blip r:embed="rId5">
            <a:alphaModFix amt="50000"/>
          </a:blip>
          <a:stretch>
            <a:fillRect/>
          </a:stretch>
        </p:blipFill>
        <p:spPr>
          <a:xfrm>
            <a:off x="9326430" y="6009771"/>
            <a:ext cx="2865570" cy="859049"/>
          </a:xfrm>
          <a:prstGeom prst="rect">
            <a:avLst/>
          </a:prstGeom>
        </p:spPr>
      </p:pic>
      <p:sp>
        <p:nvSpPr>
          <p:cNvPr id="20" name="TextBox 19">
            <a:extLst>
              <a:ext uri="{FF2B5EF4-FFF2-40B4-BE49-F238E27FC236}">
                <a16:creationId xmlns:a16="http://schemas.microsoft.com/office/drawing/2014/main" id="{D271C470-2DA7-46F1-8C68-61D63CC47D49}"/>
              </a:ext>
            </a:extLst>
          </p:cNvPr>
          <p:cNvSpPr txBox="1"/>
          <p:nvPr userDrawn="1"/>
        </p:nvSpPr>
        <p:spPr>
          <a:xfrm>
            <a:off x="10179154" y="6633060"/>
            <a:ext cx="1160122" cy="184666"/>
          </a:xfrm>
          <a:prstGeom prst="rect">
            <a:avLst/>
          </a:prstGeom>
          <a:noFill/>
        </p:spPr>
        <p:txBody>
          <a:bodyPr wrap="square" lIns="0" tIns="0" rIns="0" bIns="0" rtlCol="0">
            <a:spAutoFit/>
          </a:bodyPr>
          <a:lstStyle/>
          <a:p>
            <a:pPr algn="ctr"/>
            <a:r>
              <a:rPr lang="en-CA" sz="1200" b="1" spc="0">
                <a:solidFill>
                  <a:schemeClr val="tx1">
                    <a:lumMod val="50000"/>
                    <a:lumOff val="50000"/>
                  </a:schemeClr>
                </a:solidFill>
                <a:effectLst/>
                <a:latin typeface="Segoe UI" panose="020B0502040204020203" pitchFamily="34" charset="0"/>
                <a:cs typeface="Segoe UI" panose="020B0502040204020203" pitchFamily="34" charset="0"/>
              </a:rPr>
              <a:t>#M365SATMTL</a:t>
            </a:r>
          </a:p>
        </p:txBody>
      </p:sp>
      <p:sp>
        <p:nvSpPr>
          <p:cNvPr id="21" name="TextBox 20">
            <a:extLst>
              <a:ext uri="{FF2B5EF4-FFF2-40B4-BE49-F238E27FC236}">
                <a16:creationId xmlns:a16="http://schemas.microsoft.com/office/drawing/2014/main" id="{2A23C5E2-A290-4FA7-B394-AAE88F9D5688}"/>
              </a:ext>
            </a:extLst>
          </p:cNvPr>
          <p:cNvSpPr txBox="1"/>
          <p:nvPr userDrawn="1"/>
        </p:nvSpPr>
        <p:spPr>
          <a:xfrm>
            <a:off x="1009246" y="1070567"/>
            <a:ext cx="10173505" cy="615553"/>
          </a:xfrm>
          <a:prstGeom prst="rect">
            <a:avLst/>
          </a:prstGeom>
          <a:noFill/>
        </p:spPr>
        <p:txBody>
          <a:bodyPr wrap="square" lIns="0" tIns="0" rIns="0" bIns="0" rtlCol="0">
            <a:spAutoFit/>
          </a:bodyPr>
          <a:lstStyle/>
          <a:p>
            <a:pPr algn="ctr"/>
            <a:r>
              <a:rPr lang="en-CA" sz="4000" b="1" spc="0">
                <a:effectLst/>
                <a:latin typeface="Segoe UI" panose="020B0502040204020203" pitchFamily="34" charset="0"/>
                <a:cs typeface="Segoe UI" panose="020B0502040204020203" pitchFamily="34" charset="0"/>
              </a:rPr>
              <a:t>La tradition continue!</a:t>
            </a:r>
            <a:endParaRPr lang="en-CA" sz="3600">
              <a:latin typeface="Segoe UI Semibold" panose="020B0702040204020203" pitchFamily="34" charset="0"/>
              <a:cs typeface="Segoe UI Semibold" panose="020B0702040204020203" pitchFamily="34" charset="0"/>
            </a:endParaRPr>
          </a:p>
        </p:txBody>
      </p:sp>
      <p:pic>
        <p:nvPicPr>
          <p:cNvPr id="22" name="Picture 21">
            <a:extLst>
              <a:ext uri="{FF2B5EF4-FFF2-40B4-BE49-F238E27FC236}">
                <a16:creationId xmlns:a16="http://schemas.microsoft.com/office/drawing/2014/main" id="{624D82F9-83C3-4C95-902D-945B81280838}"/>
              </a:ext>
            </a:extLst>
          </p:cNvPr>
          <p:cNvPicPr>
            <a:picLocks noChangeAspect="1"/>
          </p:cNvPicPr>
          <p:nvPr userDrawn="1"/>
        </p:nvPicPr>
        <p:blipFill>
          <a:blip r:embed="rId4"/>
          <a:stretch>
            <a:fillRect/>
          </a:stretch>
        </p:blipFill>
        <p:spPr>
          <a:xfrm>
            <a:off x="8882123" y="1709508"/>
            <a:ext cx="3085627" cy="3769653"/>
          </a:xfrm>
          <a:prstGeom prst="rect">
            <a:avLst/>
          </a:prstGeom>
        </p:spPr>
      </p:pic>
      <p:sp>
        <p:nvSpPr>
          <p:cNvPr id="23" name="TextBox 22">
            <a:extLst>
              <a:ext uri="{FF2B5EF4-FFF2-40B4-BE49-F238E27FC236}">
                <a16:creationId xmlns:a16="http://schemas.microsoft.com/office/drawing/2014/main" id="{4F525AF1-3DAD-42F5-A7C0-FAB1D2BE9CA1}"/>
              </a:ext>
            </a:extLst>
          </p:cNvPr>
          <p:cNvSpPr txBox="1"/>
          <p:nvPr userDrawn="1"/>
        </p:nvSpPr>
        <p:spPr>
          <a:xfrm>
            <a:off x="1165771" y="5467466"/>
            <a:ext cx="10173505" cy="553998"/>
          </a:xfrm>
          <a:prstGeom prst="rect">
            <a:avLst/>
          </a:prstGeom>
          <a:noFill/>
        </p:spPr>
        <p:txBody>
          <a:bodyPr wrap="square" lIns="0" tIns="0" rIns="0" bIns="0" rtlCol="0">
            <a:spAutoFit/>
          </a:bodyPr>
          <a:lstStyle/>
          <a:p>
            <a:pPr algn="ctr"/>
            <a:r>
              <a:rPr lang="en-CA" sz="3600">
                <a:latin typeface="Segoe UI Semibold" panose="020B0702040204020203" pitchFamily="34" charset="0"/>
                <a:cs typeface="Segoe UI Semibold" panose="020B0702040204020203" pitchFamily="34" charset="0"/>
              </a:rPr>
              <a:t>17h @ 3971 Ontario Est</a:t>
            </a:r>
          </a:p>
        </p:txBody>
      </p:sp>
      <p:pic>
        <p:nvPicPr>
          <p:cNvPr id="1026" name="Picture 2" descr="http://www.letrefle.ca/images/logo-letrefle.png?crc=4228269637">
            <a:extLst>
              <a:ext uri="{FF2B5EF4-FFF2-40B4-BE49-F238E27FC236}">
                <a16:creationId xmlns:a16="http://schemas.microsoft.com/office/drawing/2014/main" id="{0B375562-CEC3-44C5-AC92-79C64D65BFC9}"/>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355958" y="1854493"/>
            <a:ext cx="3658507" cy="3490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1865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5" name="Picture 4" descr="https://dminc.com/wp-content/uploads/2017/09/Montreal-copy.jpg">
            <a:extLst>
              <a:ext uri="{FF2B5EF4-FFF2-40B4-BE49-F238E27FC236}">
                <a16:creationId xmlns:a16="http://schemas.microsoft.com/office/drawing/2014/main" id="{CBF7B8F0-7489-460F-A5E8-65B8B4A479BB}"/>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7631" r="10909"/>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bwMode="auto">
          <a:xfrm flipV="1">
            <a:off x="1" y="-40274"/>
            <a:ext cx="12192000" cy="6858000"/>
          </a:xfrm>
          <a:prstGeom prst="rect">
            <a:avLst/>
          </a:prstGeom>
          <a:solidFill>
            <a:schemeClr val="bg1">
              <a:lumMod val="9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fr-CA" sz="220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160678A2-8DA4-4055-BCB8-31690FAF1988}"/>
              </a:ext>
            </a:extLst>
          </p:cNvPr>
          <p:cNvPicPr>
            <a:picLocks noChangeAspect="1"/>
          </p:cNvPicPr>
          <p:nvPr userDrawn="1"/>
        </p:nvPicPr>
        <p:blipFill>
          <a:blip r:embed="rId4">
            <a:alphaModFix amt="50000"/>
          </a:blip>
          <a:stretch>
            <a:fillRect/>
          </a:stretch>
        </p:blipFill>
        <p:spPr>
          <a:xfrm>
            <a:off x="9326430" y="6009771"/>
            <a:ext cx="2865570" cy="859049"/>
          </a:xfrm>
          <a:prstGeom prst="rect">
            <a:avLst/>
          </a:prstGeom>
        </p:spPr>
      </p:pic>
      <p:sp>
        <p:nvSpPr>
          <p:cNvPr id="9" name="TextBox 8">
            <a:extLst>
              <a:ext uri="{FF2B5EF4-FFF2-40B4-BE49-F238E27FC236}">
                <a16:creationId xmlns:a16="http://schemas.microsoft.com/office/drawing/2014/main" id="{12D8CCFE-C0E7-4BA4-A8E4-2E432F12232B}"/>
              </a:ext>
            </a:extLst>
          </p:cNvPr>
          <p:cNvSpPr txBox="1"/>
          <p:nvPr userDrawn="1"/>
        </p:nvSpPr>
        <p:spPr>
          <a:xfrm>
            <a:off x="10179154" y="6633060"/>
            <a:ext cx="1160122" cy="184666"/>
          </a:xfrm>
          <a:prstGeom prst="rect">
            <a:avLst/>
          </a:prstGeom>
          <a:noFill/>
        </p:spPr>
        <p:txBody>
          <a:bodyPr wrap="square" lIns="0" tIns="0" rIns="0" bIns="0" rtlCol="0">
            <a:spAutoFit/>
          </a:bodyPr>
          <a:lstStyle/>
          <a:p>
            <a:pPr algn="ctr"/>
            <a:r>
              <a:rPr lang="en-CA" sz="1200" b="1" spc="0">
                <a:solidFill>
                  <a:schemeClr val="tx1">
                    <a:lumMod val="50000"/>
                    <a:lumOff val="50000"/>
                  </a:schemeClr>
                </a:solidFill>
                <a:effectLst/>
                <a:latin typeface="Segoe UI" panose="020B0502040204020203" pitchFamily="34" charset="0"/>
                <a:cs typeface="Segoe UI" panose="020B0502040204020203" pitchFamily="34" charset="0"/>
              </a:rPr>
              <a:t>#M365SATMTL</a:t>
            </a:r>
          </a:p>
        </p:txBody>
      </p:sp>
      <p:sp>
        <p:nvSpPr>
          <p:cNvPr id="12" name="TextBox 11">
            <a:extLst>
              <a:ext uri="{FF2B5EF4-FFF2-40B4-BE49-F238E27FC236}">
                <a16:creationId xmlns:a16="http://schemas.microsoft.com/office/drawing/2014/main" id="{A37A589F-F29C-4993-8A5A-B867BB55A20F}"/>
              </a:ext>
            </a:extLst>
          </p:cNvPr>
          <p:cNvSpPr txBox="1"/>
          <p:nvPr userDrawn="1"/>
        </p:nvSpPr>
        <p:spPr>
          <a:xfrm>
            <a:off x="514485" y="153471"/>
            <a:ext cx="11156680" cy="830997"/>
          </a:xfrm>
          <a:prstGeom prst="rect">
            <a:avLst/>
          </a:prstGeom>
          <a:noFill/>
        </p:spPr>
        <p:txBody>
          <a:bodyPr wrap="square" lIns="0" tIns="0" rIns="0" bIns="0" rtlCol="0">
            <a:spAutoFit/>
          </a:bodyPr>
          <a:lstStyle/>
          <a:p>
            <a:r>
              <a:rPr lang="en-US" sz="5400" spc="-70">
                <a:solidFill>
                  <a:srgbClr val="00539F"/>
                </a:solidFill>
                <a:latin typeface="+mj-lt"/>
              </a:rPr>
              <a:t>Merci à </a:t>
            </a:r>
            <a:r>
              <a:rPr lang="en-US" sz="5400" spc="-70" err="1">
                <a:solidFill>
                  <a:srgbClr val="00539F"/>
                </a:solidFill>
                <a:latin typeface="+mj-lt"/>
              </a:rPr>
              <a:t>nos</a:t>
            </a:r>
            <a:r>
              <a:rPr lang="en-US" sz="5400" spc="-70">
                <a:solidFill>
                  <a:srgbClr val="00539F"/>
                </a:solidFill>
                <a:latin typeface="+mj-lt"/>
              </a:rPr>
              <a:t> </a:t>
            </a:r>
            <a:r>
              <a:rPr lang="en-US" sz="5400" spc="-70" err="1">
                <a:solidFill>
                  <a:srgbClr val="00539F"/>
                </a:solidFill>
                <a:latin typeface="+mj-lt"/>
              </a:rPr>
              <a:t>partenaires</a:t>
            </a:r>
            <a:r>
              <a:rPr lang="en-US" sz="5400" spc="-70">
                <a:solidFill>
                  <a:srgbClr val="00539F"/>
                </a:solidFill>
                <a:latin typeface="+mj-lt"/>
              </a:rPr>
              <a:t>!</a:t>
            </a:r>
          </a:p>
        </p:txBody>
      </p:sp>
      <p:pic>
        <p:nvPicPr>
          <p:cNvPr id="15" name="Picture 2" descr="http://eweek.ec.illinois.edu/images/pages/corporate/Microsoft%20Logo.png">
            <a:extLst>
              <a:ext uri="{FF2B5EF4-FFF2-40B4-BE49-F238E27FC236}">
                <a16:creationId xmlns:a16="http://schemas.microsoft.com/office/drawing/2014/main" id="{F1056358-E307-4138-BEC9-B4CDAE612803}"/>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338902" y="267173"/>
            <a:ext cx="2964686" cy="63353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picture containing thing, object, clock&#10;&#10;Description generated with very high confidence">
            <a:extLst>
              <a:ext uri="{FF2B5EF4-FFF2-40B4-BE49-F238E27FC236}">
                <a16:creationId xmlns:a16="http://schemas.microsoft.com/office/drawing/2014/main" id="{AD490783-BEFD-468C-8BDF-B7ED5B3BD18B}"/>
              </a:ext>
            </a:extLst>
          </p:cNvPr>
          <p:cNvPicPr>
            <a:picLocks noChangeAspect="1"/>
          </p:cNvPicPr>
          <p:nvPr userDrawn="1"/>
        </p:nvPicPr>
        <p:blipFill>
          <a:blip r:embed="rId6"/>
          <a:stretch>
            <a:fillRect/>
          </a:stretch>
        </p:blipFill>
        <p:spPr>
          <a:xfrm>
            <a:off x="7898680" y="2553363"/>
            <a:ext cx="2614749" cy="1001188"/>
          </a:xfrm>
          <a:prstGeom prst="rect">
            <a:avLst/>
          </a:prstGeom>
        </p:spPr>
      </p:pic>
      <p:pic>
        <p:nvPicPr>
          <p:cNvPr id="19" name="Picture 18">
            <a:extLst>
              <a:ext uri="{FF2B5EF4-FFF2-40B4-BE49-F238E27FC236}">
                <a16:creationId xmlns:a16="http://schemas.microsoft.com/office/drawing/2014/main" id="{FF44D6D4-EE81-4137-A04C-39A466095FA5}"/>
              </a:ext>
            </a:extLst>
          </p:cNvPr>
          <p:cNvPicPr>
            <a:picLocks noChangeAspect="1"/>
          </p:cNvPicPr>
          <p:nvPr userDrawn="1"/>
        </p:nvPicPr>
        <p:blipFill>
          <a:blip r:embed="rId7"/>
          <a:stretch>
            <a:fillRect/>
          </a:stretch>
        </p:blipFill>
        <p:spPr>
          <a:xfrm>
            <a:off x="5494027" y="2528333"/>
            <a:ext cx="1526600" cy="1001189"/>
          </a:xfrm>
          <a:prstGeom prst="rect">
            <a:avLst/>
          </a:prstGeom>
        </p:spPr>
      </p:pic>
      <p:pic>
        <p:nvPicPr>
          <p:cNvPr id="23" name="Picture 2" descr="http://img.ytria.com/ytria-logo.png">
            <a:extLst>
              <a:ext uri="{FF2B5EF4-FFF2-40B4-BE49-F238E27FC236}">
                <a16:creationId xmlns:a16="http://schemas.microsoft.com/office/drawing/2014/main" id="{C990A255-0B16-4E74-BEDA-4FE23D65553F}"/>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897559" y="1368223"/>
            <a:ext cx="2005500" cy="108466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www.spsevents.org/city/Montreal/montreal2018/SPSSponsorLogos/SponsorLogo_10_Rectangle.png">
            <a:extLst>
              <a:ext uri="{FF2B5EF4-FFF2-40B4-BE49-F238E27FC236}">
                <a16:creationId xmlns:a16="http://schemas.microsoft.com/office/drawing/2014/main" id="{1910AA16-AEA4-4802-9899-3351F12A718C}"/>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2406624" y="5283500"/>
            <a:ext cx="1966933" cy="739374"/>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1D59D15F-FF87-41AA-970B-5807688C4610}"/>
              </a:ext>
            </a:extLst>
          </p:cNvPr>
          <p:cNvSpPr/>
          <p:nvPr userDrawn="1"/>
        </p:nvSpPr>
        <p:spPr bwMode="auto">
          <a:xfrm>
            <a:off x="514485" y="1254035"/>
            <a:ext cx="619286" cy="374597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fr-CA" sz="2200">
                <a:solidFill>
                  <a:schemeClr val="tx1"/>
                </a:solidFill>
                <a:latin typeface="+mj-lt"/>
                <a:ea typeface="Segoe UI" pitchFamily="34" charset="0"/>
                <a:cs typeface="Segoe UI" pitchFamily="34" charset="0"/>
              </a:rPr>
              <a:t>Platinum</a:t>
            </a:r>
          </a:p>
        </p:txBody>
      </p:sp>
      <p:sp>
        <p:nvSpPr>
          <p:cNvPr id="26" name="Rectangle 25">
            <a:extLst>
              <a:ext uri="{FF2B5EF4-FFF2-40B4-BE49-F238E27FC236}">
                <a16:creationId xmlns:a16="http://schemas.microsoft.com/office/drawing/2014/main" id="{2316BB84-7143-4652-994F-281310D3C647}"/>
              </a:ext>
            </a:extLst>
          </p:cNvPr>
          <p:cNvSpPr/>
          <p:nvPr userDrawn="1"/>
        </p:nvSpPr>
        <p:spPr bwMode="auto">
          <a:xfrm>
            <a:off x="514485" y="5000014"/>
            <a:ext cx="619286" cy="1279081"/>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fr-CA" sz="2200">
                <a:solidFill>
                  <a:schemeClr val="tx1"/>
                </a:solidFill>
                <a:latin typeface="+mj-lt"/>
                <a:ea typeface="Segoe UI" pitchFamily="34" charset="0"/>
                <a:cs typeface="Segoe UI" pitchFamily="34" charset="0"/>
              </a:rPr>
              <a:t>Gold</a:t>
            </a:r>
          </a:p>
        </p:txBody>
      </p:sp>
      <p:pic>
        <p:nvPicPr>
          <p:cNvPr id="1028" name="Picture 4" descr="http://www.agiletourmontreal.com/wp-content/uploads/2018/10/Logo-Technologia-FR.png">
            <a:extLst>
              <a:ext uri="{FF2B5EF4-FFF2-40B4-BE49-F238E27FC236}">
                <a16:creationId xmlns:a16="http://schemas.microsoft.com/office/drawing/2014/main" id="{79E64691-34EE-483D-B9E2-337397D6BD5C}"/>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3146218" y="4125439"/>
            <a:ext cx="3239805" cy="8164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5e9w5j4.stackpathcdn.com/wp-content/uploads/2018/10/kwizlogo.png">
            <a:extLst>
              <a:ext uri="{FF2B5EF4-FFF2-40B4-BE49-F238E27FC236}">
                <a16:creationId xmlns:a16="http://schemas.microsoft.com/office/drawing/2014/main" id="{2FC2C943-FB04-4FBA-9E74-F883A799B76C}"/>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8682198" y="1206399"/>
            <a:ext cx="3010684" cy="10858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d1uobcd9yukxup.cloudfront.net/uploads/images/logos-17288.jpg">
            <a:extLst>
              <a:ext uri="{FF2B5EF4-FFF2-40B4-BE49-F238E27FC236}">
                <a16:creationId xmlns:a16="http://schemas.microsoft.com/office/drawing/2014/main" id="{9DB30DB4-91BE-492D-9C68-33E026CD8F58}"/>
              </a:ext>
            </a:extLst>
          </p:cNvPr>
          <p:cNvPicPr>
            <a:picLocks noChangeAspect="1" noChangeArrowheads="1"/>
          </p:cNvPicPr>
          <p:nvPr userDrawn="1"/>
        </p:nvPicPr>
        <p:blipFill rotWithShape="1">
          <a:blip r:embed="rId12">
            <a:extLst>
              <a:ext uri="{28A0092B-C50C-407E-A947-70E740481C1C}">
                <a14:useLocalDpi xmlns:a14="http://schemas.microsoft.com/office/drawing/2010/main" val="0"/>
              </a:ext>
            </a:extLst>
          </a:blip>
          <a:srcRect r="50000"/>
          <a:stretch/>
        </p:blipFill>
        <p:spPr bwMode="auto">
          <a:xfrm>
            <a:off x="7562508" y="5138296"/>
            <a:ext cx="1440542" cy="115989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FireStart">
            <a:extLst>
              <a:ext uri="{FF2B5EF4-FFF2-40B4-BE49-F238E27FC236}">
                <a16:creationId xmlns:a16="http://schemas.microsoft.com/office/drawing/2014/main" id="{586E7A74-EC7D-4FAA-81AD-33E9EDE4A606}"/>
              </a:ext>
            </a:extLst>
          </p:cNvPr>
          <p:cNvPicPr>
            <a:picLocks noChangeAspect="1" noChangeArrowheads="1"/>
          </p:cNvPicPr>
          <p:nvPr userDrawn="1"/>
        </p:nvPicPr>
        <p:blipFill rotWithShape="1">
          <a:blip r:embed="rId13">
            <a:extLst>
              <a:ext uri="{28A0092B-C50C-407E-A947-70E740481C1C}">
                <a14:useLocalDpi xmlns:a14="http://schemas.microsoft.com/office/drawing/2010/main" val="0"/>
              </a:ext>
            </a:extLst>
          </a:blip>
          <a:srcRect t="30155" b="28023"/>
          <a:stretch/>
        </p:blipFill>
        <p:spPr bwMode="auto">
          <a:xfrm>
            <a:off x="2423724" y="2836639"/>
            <a:ext cx="1780349" cy="74438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close up of a sign&#10;&#10;Description automatically generated">
            <a:extLst>
              <a:ext uri="{FF2B5EF4-FFF2-40B4-BE49-F238E27FC236}">
                <a16:creationId xmlns:a16="http://schemas.microsoft.com/office/drawing/2014/main" id="{6B2983C8-C886-4F96-AEB9-38656F7DBC04}"/>
              </a:ext>
            </a:extLst>
          </p:cNvPr>
          <p:cNvPicPr>
            <a:picLocks noChangeAspect="1"/>
          </p:cNvPicPr>
          <p:nvPr userDrawn="1"/>
        </p:nvPicPr>
        <p:blipFill>
          <a:blip r:embed="rId14"/>
          <a:stretch>
            <a:fillRect/>
          </a:stretch>
        </p:blipFill>
        <p:spPr>
          <a:xfrm>
            <a:off x="4806681" y="5537837"/>
            <a:ext cx="2213946" cy="1024226"/>
          </a:xfrm>
          <a:prstGeom prst="rect">
            <a:avLst/>
          </a:prstGeom>
        </p:spPr>
      </p:pic>
      <p:pic>
        <p:nvPicPr>
          <p:cNvPr id="6" name="Picture 5">
            <a:extLst>
              <a:ext uri="{FF2B5EF4-FFF2-40B4-BE49-F238E27FC236}">
                <a16:creationId xmlns:a16="http://schemas.microsoft.com/office/drawing/2014/main" id="{E1870D59-978A-42EE-94B0-E74BA07C7DFC}"/>
              </a:ext>
            </a:extLst>
          </p:cNvPr>
          <p:cNvPicPr>
            <a:picLocks noChangeAspect="1"/>
          </p:cNvPicPr>
          <p:nvPr userDrawn="1"/>
        </p:nvPicPr>
        <p:blipFill>
          <a:blip r:embed="rId15"/>
          <a:stretch>
            <a:fillRect/>
          </a:stretch>
        </p:blipFill>
        <p:spPr>
          <a:xfrm>
            <a:off x="4342443" y="1115593"/>
            <a:ext cx="3829768" cy="1173061"/>
          </a:xfrm>
          <a:prstGeom prst="rect">
            <a:avLst/>
          </a:prstGeom>
        </p:spPr>
      </p:pic>
    </p:spTree>
    <p:extLst>
      <p:ext uri="{BB962C8B-B14F-4D97-AF65-F5344CB8AC3E}">
        <p14:creationId xmlns:p14="http://schemas.microsoft.com/office/powerpoint/2010/main" val="37230786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3724541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0" y="1463040"/>
            <a:ext cx="10438606" cy="480599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57E0596C-2A17-43BE-A118-4472065713F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099" y="1927625"/>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sp>
        <p:nvSpPr>
          <p:cNvPr id="5" name="Text Placeholder 4"/>
          <p:cNvSpPr>
            <a:spLocks noGrp="1"/>
          </p:cNvSpPr>
          <p:nvPr>
            <p:ph type="body" sz="quarter" idx="12" hasCustomPrompt="1"/>
          </p:nvPr>
        </p:nvSpPr>
        <p:spPr bwMode="white">
          <a:xfrm>
            <a:off x="1170432" y="3439319"/>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descr="Illustration of a young girl, smiling, holding a Surface computer.">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170701" y="387852"/>
            <a:ext cx="4407422" cy="6469664"/>
          </a:xfrm>
          <a:prstGeom prst="rect">
            <a:avLst/>
          </a:prstGeom>
        </p:spPr>
      </p:pic>
    </p:spTree>
    <p:extLst>
      <p:ext uri="{BB962C8B-B14F-4D97-AF65-F5344CB8AC3E}">
        <p14:creationId xmlns:p14="http://schemas.microsoft.com/office/powerpoint/2010/main" val="4793386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userDrawn="1">
          <p15:clr>
            <a:srgbClr val="C35EA4"/>
          </p15:clr>
        </p15:guide>
        <p15:guide id="4" pos="736" userDrawn="1">
          <p15:clr>
            <a:srgbClr val="5ACBF0"/>
          </p15:clr>
        </p15:guide>
        <p15:guide id="6" pos="3840" userDrawn="1">
          <p15:clr>
            <a:srgbClr val="5ACBF0"/>
          </p15:clr>
        </p15:guide>
        <p15:guide id="7" orient="horz" pos="2165" userDrawn="1">
          <p15:clr>
            <a:srgbClr val="5ACBF0"/>
          </p15:clr>
        </p15:guide>
        <p15:guide id="8" orient="horz" pos="923" userDrawn="1">
          <p15:clr>
            <a:srgbClr val="C35EA4"/>
          </p15:clr>
        </p15:guide>
        <p15:guide id="10" orient="horz" pos="1824" userDrawn="1">
          <p15:clr>
            <a:srgbClr val="5ACBF0"/>
          </p15:clr>
        </p15:guide>
        <p15:guide id="11" orient="horz" pos="2514" userDrawn="1">
          <p15:clr>
            <a:srgbClr val="5ACBF0"/>
          </p15:clr>
        </p15:guide>
        <p15:guide id="12" orient="horz" pos="1292" userDrawn="1">
          <p15:clr>
            <a:srgbClr val="C35EA4"/>
          </p15:clr>
        </p15:guide>
        <p15:guide id="14" orient="horz" pos="1215"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image" Target="../media/image11.png"/><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theme" Target="../theme/theme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608" r:id="rId5"/>
    <p:sldLayoutId id="2147484611" r:id="rId6"/>
    <p:sldLayoutId id="2147484588" r:id="rId7"/>
    <p:sldLayoutId id="2147484240" r:id="rId8"/>
    <p:sldLayoutId id="2147484241" r:id="rId9"/>
    <p:sldLayoutId id="2147484474" r:id="rId10"/>
    <p:sldLayoutId id="2147484245" r:id="rId11"/>
    <p:sldLayoutId id="2147484247" r:id="rId12"/>
    <p:sldLayoutId id="2147484639" r:id="rId13"/>
    <p:sldLayoutId id="2147484603" r:id="rId14"/>
    <p:sldLayoutId id="2147484645" r:id="rId15"/>
    <p:sldLayoutId id="2147484646" r:id="rId16"/>
    <p:sldLayoutId id="2147484647" r:id="rId17"/>
    <p:sldLayoutId id="2147484249" r:id="rId18"/>
    <p:sldLayoutId id="2147484640" r:id="rId19"/>
    <p:sldLayoutId id="2147484582" r:id="rId20"/>
    <p:sldLayoutId id="2147484641" r:id="rId21"/>
    <p:sldLayoutId id="2147484584" r:id="rId22"/>
    <p:sldLayoutId id="2147484583" r:id="rId23"/>
    <p:sldLayoutId id="2147484256" r:id="rId24"/>
    <p:sldLayoutId id="2147484257" r:id="rId25"/>
    <p:sldLayoutId id="2147484585" r:id="rId26"/>
    <p:sldLayoutId id="2147484299" r:id="rId27"/>
    <p:sldLayoutId id="2147484263" r:id="rId28"/>
    <p:sldLayoutId id="2147484648" r:id="rId29"/>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11815864" cy="16586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62266" y="164633"/>
            <a:ext cx="11237332" cy="1398950"/>
          </a:xfrm>
          <a:prstGeom prst="rect">
            <a:avLst/>
          </a:prstGeom>
        </p:spPr>
        <p:txBody>
          <a:bodyPr vert="horz" lIns="91440" tIns="45720" rIns="91440" bIns="45720" rtlCol="0" anchor="ctr">
            <a:normAutofit/>
          </a:bodyPr>
          <a:lstStyle/>
          <a:p>
            <a:r>
              <a:rPr lang="en-US"/>
              <a:t>Click to edit Master title style</a:t>
            </a:r>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915321" y="1823312"/>
            <a:ext cx="10484277" cy="4256532"/>
          </a:xfrm>
          <a:prstGeom prst="rect">
            <a:avLst/>
          </a:prstGeom>
        </p:spPr>
        <p:txBody>
          <a:bodyPr vert="horz" lIns="91440" tIns="45720" rIns="91440" bIns="45720" rtlCol="0" anchor="t" anchorCtr="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8/26/2019</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2251281518"/>
      </p:ext>
    </p:extLst>
  </p:cSld>
  <p:clrMap bg1="lt1" tx1="dk1" bg2="lt2" tx2="dk2" accent1="accent1" accent2="accent2" accent3="accent3" accent4="accent4" accent5="accent5" accent6="accent6" hlink="hlink" folHlink="folHlink"/>
  <p:sldLayoutIdLst>
    <p:sldLayoutId id="2147484650" r:id="rId1"/>
    <p:sldLayoutId id="2147484651" r:id="rId2"/>
    <p:sldLayoutId id="2147484652" r:id="rId3"/>
    <p:sldLayoutId id="2147484653" r:id="rId4"/>
    <p:sldLayoutId id="2147484654" r:id="rId5"/>
    <p:sldLayoutId id="2147484655" r:id="rId6"/>
    <p:sldLayoutId id="2147484676" r:id="rId7"/>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16071" y="1573351"/>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Picture 14">
            <a:extLst>
              <a:ext uri="{FF2B5EF4-FFF2-40B4-BE49-F238E27FC236}">
                <a16:creationId xmlns:a16="http://schemas.microsoft.com/office/drawing/2014/main" id="{5360D99E-F07B-403E-921F-F12FFF94A1B8}"/>
              </a:ext>
            </a:extLst>
          </p:cNvPr>
          <p:cNvPicPr>
            <a:picLocks noChangeAspect="1"/>
          </p:cNvPicPr>
          <p:nvPr userDrawn="1"/>
        </p:nvPicPr>
        <p:blipFill>
          <a:blip r:embed="rId18">
            <a:alphaModFix amt="50000"/>
          </a:blip>
          <a:stretch>
            <a:fillRect/>
          </a:stretch>
        </p:blipFill>
        <p:spPr>
          <a:xfrm>
            <a:off x="9326430" y="6009771"/>
            <a:ext cx="2865570" cy="859049"/>
          </a:xfrm>
          <a:prstGeom prst="rect">
            <a:avLst/>
          </a:prstGeom>
        </p:spPr>
      </p:pic>
      <p:sp>
        <p:nvSpPr>
          <p:cNvPr id="16" name="TextBox 15">
            <a:extLst>
              <a:ext uri="{FF2B5EF4-FFF2-40B4-BE49-F238E27FC236}">
                <a16:creationId xmlns:a16="http://schemas.microsoft.com/office/drawing/2014/main" id="{BFF8402B-8D81-432F-8863-E3CBB1691A4A}"/>
              </a:ext>
            </a:extLst>
          </p:cNvPr>
          <p:cNvSpPr txBox="1"/>
          <p:nvPr userDrawn="1"/>
        </p:nvSpPr>
        <p:spPr>
          <a:xfrm>
            <a:off x="10179154" y="6633060"/>
            <a:ext cx="1160122" cy="184666"/>
          </a:xfrm>
          <a:prstGeom prst="rect">
            <a:avLst/>
          </a:prstGeom>
          <a:noFill/>
        </p:spPr>
        <p:txBody>
          <a:bodyPr wrap="square" lIns="0" tIns="0" rIns="0" bIns="0" rtlCol="0">
            <a:spAutoFit/>
          </a:bodyPr>
          <a:lstStyle/>
          <a:p>
            <a:pPr algn="ctr"/>
            <a:r>
              <a:rPr lang="en-CA" sz="1200" b="1" spc="0">
                <a:solidFill>
                  <a:schemeClr val="tx1">
                    <a:lumMod val="50000"/>
                    <a:lumOff val="50000"/>
                  </a:schemeClr>
                </a:solidFill>
                <a:effectLst/>
                <a:latin typeface="Segoe UI" panose="020B0502040204020203" pitchFamily="34" charset="0"/>
                <a:cs typeface="Segoe UI" panose="020B0502040204020203" pitchFamily="34" charset="0"/>
              </a:rPr>
              <a:t>#M365SATMTL</a:t>
            </a:r>
          </a:p>
        </p:txBody>
      </p:sp>
    </p:spTree>
    <p:extLst>
      <p:ext uri="{BB962C8B-B14F-4D97-AF65-F5344CB8AC3E}">
        <p14:creationId xmlns:p14="http://schemas.microsoft.com/office/powerpoint/2010/main" val="952589135"/>
      </p:ext>
    </p:extLst>
  </p:cSld>
  <p:clrMap bg1="lt1" tx1="dk1" bg2="lt2" tx2="dk2" accent1="accent1" accent2="accent2" accent3="accent3" accent4="accent4" accent5="accent5" accent6="accent6" hlink="hlink" folHlink="folHlink"/>
  <p:sldLayoutIdLst>
    <p:sldLayoutId id="2147484659" r:id="rId1"/>
    <p:sldLayoutId id="2147484660" r:id="rId2"/>
    <p:sldLayoutId id="2147484661" r:id="rId3"/>
    <p:sldLayoutId id="2147484662" r:id="rId4"/>
    <p:sldLayoutId id="2147484663" r:id="rId5"/>
    <p:sldLayoutId id="2147484664" r:id="rId6"/>
    <p:sldLayoutId id="2147484665" r:id="rId7"/>
    <p:sldLayoutId id="2147484666" r:id="rId8"/>
    <p:sldLayoutId id="2147484667" r:id="rId9"/>
    <p:sldLayoutId id="2147484668" r:id="rId10"/>
    <p:sldLayoutId id="2147484669" r:id="rId11"/>
    <p:sldLayoutId id="2147484670" r:id="rId12"/>
    <p:sldLayoutId id="2147484671" r:id="rId13"/>
    <p:sldLayoutId id="2147484672" r:id="rId14"/>
    <p:sldLayoutId id="2147484673" r:id="rId15"/>
    <p:sldLayoutId id="2147484674" r:id="rId16"/>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solidFill>
            <a:srgbClr val="00539F"/>
          </a:solidFill>
          <a:effectLst/>
          <a:latin typeface="+mj-lt"/>
          <a:ea typeface="+mn-ea"/>
          <a:cs typeface="Arial" charset="0"/>
        </a:defRPr>
      </a:lvl1pPr>
    </p:titleStyle>
    <p:bodyStyle>
      <a:lvl1pPr marL="338328" marR="0" indent="-338328" algn="l" defTabSz="914363" rtl="0" eaLnBrk="1" fontAlgn="auto" latinLnBrk="0" hangingPunct="1">
        <a:lnSpc>
          <a:spcPct val="90000"/>
        </a:lnSpc>
        <a:spcBef>
          <a:spcPct val="20000"/>
        </a:spcBef>
        <a:spcAft>
          <a:spcPts val="0"/>
        </a:spcAft>
        <a:buClrTx/>
        <a:buSzPct val="80000"/>
        <a:buFont typeface="Arial" panose="020B0604020202020204" pitchFamily="34" charset="0"/>
        <a:buChar char="•"/>
        <a:tabLst/>
        <a:defRPr sz="3600" kern="1200" spc="-70" baseline="0">
          <a:solidFill>
            <a:srgbClr val="333333"/>
          </a:solidFill>
          <a:latin typeface="+mj-lt"/>
          <a:ea typeface="+mn-ea"/>
          <a:cs typeface="+mn-cs"/>
        </a:defRPr>
      </a:lvl1pPr>
      <a:lvl2pPr marL="914400" marR="0" indent="-228600"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rgbClr val="333333"/>
          </a:solidFill>
          <a:latin typeface="+mj-lt"/>
          <a:ea typeface="+mn-ea"/>
          <a:cs typeface="+mn-cs"/>
        </a:defRPr>
      </a:lvl2pPr>
      <a:lvl3pPr marL="1371600" marR="0" indent="-225425"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tab pos="798513" algn="l"/>
        </a:tabLst>
        <a:defRPr sz="2400" kern="1200" spc="0" baseline="0">
          <a:solidFill>
            <a:srgbClr val="333333"/>
          </a:solidFill>
          <a:latin typeface="+mj-lt"/>
          <a:ea typeface="+mn-ea"/>
          <a:cs typeface="+mn-cs"/>
        </a:defRPr>
      </a:lvl3pPr>
      <a:lvl4pPr marL="1828800" marR="0" indent="-231775"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rgbClr val="333333"/>
          </a:solidFill>
          <a:latin typeface="+mj-lt"/>
          <a:ea typeface="+mn-ea"/>
          <a:cs typeface="+mn-cs"/>
        </a:defRPr>
      </a:lvl4pPr>
      <a:lvl5pPr marL="2286000" marR="0" indent="-225425"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tab pos="1255713" algn="l"/>
        </a:tabLst>
        <a:defRPr sz="2000" kern="1200" spc="0" baseline="0">
          <a:solidFill>
            <a:srgbClr val="333333"/>
          </a:solidFill>
          <a:latin typeface="+mj-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powershellgallery.com/" TargetMode="Externa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8" Type="http://schemas.openxmlformats.org/officeDocument/2006/relationships/image" Target="../media/image38.emf"/><Relationship Id="rId13" Type="http://schemas.openxmlformats.org/officeDocument/2006/relationships/image" Target="../media/image43.emf"/><Relationship Id="rId3" Type="http://schemas.openxmlformats.org/officeDocument/2006/relationships/image" Target="../media/image33.emf"/><Relationship Id="rId7" Type="http://schemas.openxmlformats.org/officeDocument/2006/relationships/image" Target="../media/image37.emf"/><Relationship Id="rId12" Type="http://schemas.openxmlformats.org/officeDocument/2006/relationships/image" Target="../media/image42.emf"/><Relationship Id="rId2" Type="http://schemas.openxmlformats.org/officeDocument/2006/relationships/notesSlide" Target="../notesSlides/notesSlide9.xml"/><Relationship Id="rId1" Type="http://schemas.openxmlformats.org/officeDocument/2006/relationships/slideLayout" Target="../slideLayouts/slideLayout34.xml"/><Relationship Id="rId6" Type="http://schemas.openxmlformats.org/officeDocument/2006/relationships/image" Target="../media/image36.emf"/><Relationship Id="rId11" Type="http://schemas.openxmlformats.org/officeDocument/2006/relationships/image" Target="../media/image41.emf"/><Relationship Id="rId5" Type="http://schemas.openxmlformats.org/officeDocument/2006/relationships/image" Target="../media/image35.emf"/><Relationship Id="rId10" Type="http://schemas.openxmlformats.org/officeDocument/2006/relationships/image" Target="../media/image40.emf"/><Relationship Id="rId4" Type="http://schemas.openxmlformats.org/officeDocument/2006/relationships/image" Target="../media/image34.emf"/><Relationship Id="rId9" Type="http://schemas.openxmlformats.org/officeDocument/2006/relationships/image" Target="../media/image39.emf"/><Relationship Id="rId14" Type="http://schemas.openxmlformats.org/officeDocument/2006/relationships/image" Target="../media/image44.emf"/></Relationships>
</file>

<file path=ppt/slides/_rels/slide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hyperlink" Target="http://nikcharlebois.com/" TargetMode="External"/><Relationship Id="rId2" Type="http://schemas.openxmlformats.org/officeDocument/2006/relationships/notesSlide" Target="../notesSlides/notesSlide1.xml"/><Relationship Id="rId1" Type="http://schemas.openxmlformats.org/officeDocument/2006/relationships/slideLayout" Target="../slideLayouts/slideLayout32.xml"/><Relationship Id="rId4" Type="http://schemas.openxmlformats.org/officeDocument/2006/relationships/image" Target="../media/image27.jpeg"/></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8" Type="http://schemas.openxmlformats.org/officeDocument/2006/relationships/image" Target="../media/image50.jpg"/><Relationship Id="rId3" Type="http://schemas.openxmlformats.org/officeDocument/2006/relationships/image" Target="../media/image46.png"/><Relationship Id="rId7" Type="http://schemas.openxmlformats.org/officeDocument/2006/relationships/image" Target="../media/image49.jpg"/><Relationship Id="rId2" Type="http://schemas.openxmlformats.org/officeDocument/2006/relationships/hyperlink" Target="https://aka.ms/Office365DSC" TargetMode="External"/><Relationship Id="rId1" Type="http://schemas.openxmlformats.org/officeDocument/2006/relationships/slideLayout" Target="../slideLayouts/slideLayout32.xml"/><Relationship Id="rId6" Type="http://schemas.openxmlformats.org/officeDocument/2006/relationships/image" Target="../media/image28.jpg"/><Relationship Id="rId5" Type="http://schemas.openxmlformats.org/officeDocument/2006/relationships/image" Target="../media/image48.jpg"/><Relationship Id="rId10" Type="http://schemas.openxmlformats.org/officeDocument/2006/relationships/image" Target="../media/image52.png"/><Relationship Id="rId4" Type="http://schemas.openxmlformats.org/officeDocument/2006/relationships/image" Target="../media/image47.jpg"/><Relationship Id="rId9"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aka.ms/Office365DSCWiki" TargetMode="External"/><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aka.ms/Office365DSC" TargetMode="External"/><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32.xml"/><Relationship Id="rId6" Type="http://schemas.openxmlformats.org/officeDocument/2006/relationships/image" Target="../media/image59.jpg"/><Relationship Id="rId5" Type="http://schemas.openxmlformats.org/officeDocument/2006/relationships/image" Target="../media/image58.jp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32.xml"/><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EB338A-ACDB-4249-B5F6-97421A7F0096}"/>
              </a:ext>
            </a:extLst>
          </p:cNvPr>
          <p:cNvSpPr>
            <a:spLocks noGrp="1"/>
          </p:cNvSpPr>
          <p:nvPr>
            <p:ph type="ctrTitle"/>
          </p:nvPr>
        </p:nvSpPr>
        <p:spPr/>
        <p:txBody>
          <a:bodyPr/>
          <a:lstStyle/>
          <a:p>
            <a:r>
              <a:rPr lang="en-US" b="1" err="1"/>
              <a:t>DevOPS</a:t>
            </a:r>
            <a:r>
              <a:rPr lang="en-US" b="1"/>
              <a:t> for Office365DSC</a:t>
            </a:r>
            <a:endParaRPr lang="fr-CA"/>
          </a:p>
        </p:txBody>
      </p:sp>
      <p:sp>
        <p:nvSpPr>
          <p:cNvPr id="5" name="Subtitle 4">
            <a:extLst>
              <a:ext uri="{FF2B5EF4-FFF2-40B4-BE49-F238E27FC236}">
                <a16:creationId xmlns:a16="http://schemas.microsoft.com/office/drawing/2014/main" id="{8890D926-0890-44CA-A1BC-A5DB605A5ED0}"/>
              </a:ext>
            </a:extLst>
          </p:cNvPr>
          <p:cNvSpPr>
            <a:spLocks noGrp="1"/>
          </p:cNvSpPr>
          <p:nvPr>
            <p:ph type="subTitle" idx="1"/>
          </p:nvPr>
        </p:nvSpPr>
        <p:spPr/>
        <p:txBody>
          <a:bodyPr/>
          <a:lstStyle/>
          <a:p>
            <a:r>
              <a:rPr lang="en-US" b="1"/>
              <a:t>Keeping Multiple Tenants in Sync</a:t>
            </a:r>
            <a:endParaRPr lang="fr-CA"/>
          </a:p>
        </p:txBody>
      </p:sp>
      <p:sp>
        <p:nvSpPr>
          <p:cNvPr id="6" name="TextBox 5">
            <a:extLst>
              <a:ext uri="{FF2B5EF4-FFF2-40B4-BE49-F238E27FC236}">
                <a16:creationId xmlns:a16="http://schemas.microsoft.com/office/drawing/2014/main" id="{38CC0ECC-78BB-4E4F-B43B-48086F06093E}"/>
              </a:ext>
            </a:extLst>
          </p:cNvPr>
          <p:cNvSpPr txBox="1"/>
          <p:nvPr/>
        </p:nvSpPr>
        <p:spPr>
          <a:xfrm>
            <a:off x="624053" y="5697769"/>
            <a:ext cx="7155239" cy="363946"/>
          </a:xfrm>
          <a:prstGeom prst="rect">
            <a:avLst/>
          </a:prstGeom>
          <a:noFill/>
        </p:spPr>
        <p:txBody>
          <a:bodyPr wrap="square" rtlCol="0">
            <a:spAutoFit/>
          </a:bodyPr>
          <a:lstStyle/>
          <a:p>
            <a:r>
              <a:rPr lang="en-US" b="1" dirty="0"/>
              <a:t>Nik Charlebois </a:t>
            </a:r>
            <a:r>
              <a:rPr lang="en-US" dirty="0"/>
              <a:t>– Senior Premier Field Engineer</a:t>
            </a:r>
            <a:endParaRPr lang="fr-CA" dirty="0"/>
          </a:p>
        </p:txBody>
      </p:sp>
      <p:pic>
        <p:nvPicPr>
          <p:cNvPr id="2" name="Picture 1">
            <a:extLst>
              <a:ext uri="{FF2B5EF4-FFF2-40B4-BE49-F238E27FC236}">
                <a16:creationId xmlns:a16="http://schemas.microsoft.com/office/drawing/2014/main" id="{B2288A83-8F05-4894-BC18-22C27392F822}"/>
              </a:ext>
            </a:extLst>
          </p:cNvPr>
          <p:cNvPicPr>
            <a:picLocks noChangeAspect="1"/>
          </p:cNvPicPr>
          <p:nvPr/>
        </p:nvPicPr>
        <p:blipFill>
          <a:blip r:embed="rId2"/>
          <a:stretch>
            <a:fillRect/>
          </a:stretch>
        </p:blipFill>
        <p:spPr>
          <a:xfrm>
            <a:off x="3729126" y="429637"/>
            <a:ext cx="7875761" cy="1707026"/>
          </a:xfrm>
          <a:prstGeom prst="rect">
            <a:avLst/>
          </a:prstGeom>
        </p:spPr>
      </p:pic>
    </p:spTree>
    <p:extLst>
      <p:ext uri="{BB962C8B-B14F-4D97-AF65-F5344CB8AC3E}">
        <p14:creationId xmlns:p14="http://schemas.microsoft.com/office/powerpoint/2010/main" val="1128272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E1CD97-722E-4A6A-9B18-EB322BC97902}"/>
              </a:ext>
            </a:extLst>
          </p:cNvPr>
          <p:cNvSpPr/>
          <p:nvPr/>
        </p:nvSpPr>
        <p:spPr>
          <a:xfrm>
            <a:off x="6558054" y="2352978"/>
            <a:ext cx="5107826" cy="185233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Monitoring Configuration Drifts</a:t>
            </a:r>
          </a:p>
        </p:txBody>
      </p:sp>
      <p:sp>
        <p:nvSpPr>
          <p:cNvPr id="3" name="Content Placeholder 2">
            <a:extLst>
              <a:ext uri="{FF2B5EF4-FFF2-40B4-BE49-F238E27FC236}">
                <a16:creationId xmlns:a16="http://schemas.microsoft.com/office/drawing/2014/main" id="{E357A70B-0B01-4420-BCDA-2F7F8B5CB451}"/>
              </a:ext>
            </a:extLst>
          </p:cNvPr>
          <p:cNvSpPr>
            <a:spLocks noGrp="1"/>
          </p:cNvSpPr>
          <p:nvPr>
            <p:ph idx="1"/>
          </p:nvPr>
        </p:nvSpPr>
        <p:spPr/>
        <p:txBody>
          <a:bodyPr>
            <a:normAutofit/>
          </a:bodyPr>
          <a:lstStyle/>
          <a:p>
            <a:pPr marL="114300" indent="0">
              <a:spcAft>
                <a:spcPts val="600"/>
              </a:spcAft>
              <a:buNone/>
            </a:pPr>
            <a:r>
              <a:rPr lang="en-US" sz="2800" b="1" u="sng"/>
              <a:t>Configuration Modes:</a:t>
            </a:r>
          </a:p>
          <a:p>
            <a:pPr marL="845820" lvl="1" indent="-228600">
              <a:spcAft>
                <a:spcPts val="600"/>
              </a:spcAft>
              <a:buFont typeface="Arial" panose="020B0604020202020204" pitchFamily="34" charset="0"/>
              <a:buChar char="•"/>
            </a:pPr>
            <a:endParaRPr lang="en-US" sz="2400"/>
          </a:p>
          <a:p>
            <a:pPr marL="845820" lvl="1" indent="-228600">
              <a:spcAft>
                <a:spcPts val="600"/>
              </a:spcAft>
              <a:buFont typeface="Arial" panose="020B0604020202020204" pitchFamily="34" charset="0"/>
              <a:buChar char="•"/>
            </a:pPr>
            <a:r>
              <a:rPr lang="en-US" sz="2400" err="1"/>
              <a:t>ApplyOnly</a:t>
            </a:r>
            <a:endParaRPr lang="en-US" sz="2400"/>
          </a:p>
          <a:p>
            <a:pPr marL="342900" indent="-228600">
              <a:spcAft>
                <a:spcPts val="600"/>
              </a:spcAft>
              <a:buFont typeface="Arial" panose="020B0604020202020204" pitchFamily="34" charset="0"/>
              <a:buChar char="•"/>
            </a:pPr>
            <a:endParaRPr lang="en-US" sz="2800"/>
          </a:p>
          <a:p>
            <a:pPr marL="845820" lvl="1" indent="-228600">
              <a:spcAft>
                <a:spcPts val="600"/>
              </a:spcAft>
              <a:buFont typeface="Arial" panose="020B0604020202020204" pitchFamily="34" charset="0"/>
              <a:buChar char="•"/>
            </a:pPr>
            <a:r>
              <a:rPr lang="en-US" sz="2400" err="1"/>
              <a:t>ApplyAndMonitor</a:t>
            </a:r>
            <a:endParaRPr lang="en-US" sz="2400"/>
          </a:p>
          <a:p>
            <a:pPr marL="342900" indent="-228600">
              <a:spcAft>
                <a:spcPts val="600"/>
              </a:spcAft>
              <a:buFont typeface="Arial" panose="020B0604020202020204" pitchFamily="34" charset="0"/>
              <a:buChar char="•"/>
            </a:pPr>
            <a:endParaRPr lang="en-US" sz="2800"/>
          </a:p>
          <a:p>
            <a:pPr marL="845820" lvl="1" indent="-228600">
              <a:spcAft>
                <a:spcPts val="600"/>
              </a:spcAft>
              <a:buFont typeface="Arial" panose="020B0604020202020204" pitchFamily="34" charset="0"/>
              <a:buChar char="•"/>
            </a:pPr>
            <a:r>
              <a:rPr lang="en-US" sz="2400" err="1"/>
              <a:t>ApplyAndAutoCorrect</a:t>
            </a:r>
            <a:endParaRPr lang="en-CA" sz="2400"/>
          </a:p>
        </p:txBody>
      </p:sp>
      <p:sp>
        <p:nvSpPr>
          <p:cNvPr id="4" name="Arrow: Right 3">
            <a:extLst>
              <a:ext uri="{FF2B5EF4-FFF2-40B4-BE49-F238E27FC236}">
                <a16:creationId xmlns:a16="http://schemas.microsoft.com/office/drawing/2014/main" id="{CA19E452-39DD-4C27-A06C-4AC6E29ED760}"/>
              </a:ext>
            </a:extLst>
          </p:cNvPr>
          <p:cNvSpPr/>
          <p:nvPr/>
        </p:nvSpPr>
        <p:spPr>
          <a:xfrm>
            <a:off x="3430456" y="2842211"/>
            <a:ext cx="3046059" cy="2882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C0AB37DD-2C42-4574-8CB0-EC40F07CF9B3}"/>
              </a:ext>
            </a:extLst>
          </p:cNvPr>
          <p:cNvSpPr txBox="1"/>
          <p:nvPr/>
        </p:nvSpPr>
        <p:spPr>
          <a:xfrm>
            <a:off x="6517284" y="2497881"/>
            <a:ext cx="5013359" cy="1323439"/>
          </a:xfrm>
          <a:prstGeom prst="rect">
            <a:avLst/>
          </a:prstGeom>
          <a:noFill/>
        </p:spPr>
        <p:txBody>
          <a:bodyPr wrap="square" rtlCol="0">
            <a:spAutoFit/>
          </a:bodyPr>
          <a:lstStyle/>
          <a:p>
            <a:pPr marL="285750" indent="-285750">
              <a:buFont typeface="Arial" panose="020B0604020202020204" pitchFamily="34" charset="0"/>
              <a:buChar char="•"/>
            </a:pPr>
            <a:r>
              <a:rPr lang="en-CA" sz="2000"/>
              <a:t>Configure server as specified, then done.;</a:t>
            </a:r>
          </a:p>
          <a:p>
            <a:pPr marL="285750" indent="-285750">
              <a:buFont typeface="Arial" panose="020B0604020202020204" pitchFamily="34" charset="0"/>
              <a:buChar char="•"/>
            </a:pPr>
            <a:endParaRPr lang="en-CA" sz="2000"/>
          </a:p>
          <a:p>
            <a:pPr marL="285750" indent="-285750">
              <a:buFont typeface="Arial" panose="020B0604020202020204" pitchFamily="34" charset="0"/>
              <a:buChar char="•"/>
            </a:pPr>
            <a:r>
              <a:rPr lang="en-CA" sz="2000"/>
              <a:t>Equivalent to using sequential scripts (or </a:t>
            </a:r>
            <a:r>
              <a:rPr lang="en-CA" sz="2000" err="1"/>
              <a:t>AutoSPInstaller</a:t>
            </a:r>
            <a:r>
              <a:rPr lang="en-CA" sz="2000"/>
              <a:t>).</a:t>
            </a:r>
          </a:p>
        </p:txBody>
      </p:sp>
    </p:spTree>
    <p:extLst>
      <p:ext uri="{BB962C8B-B14F-4D97-AF65-F5344CB8AC3E}">
        <p14:creationId xmlns:p14="http://schemas.microsoft.com/office/powerpoint/2010/main" val="1777314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E1CD97-722E-4A6A-9B18-EB322BC97902}"/>
              </a:ext>
            </a:extLst>
          </p:cNvPr>
          <p:cNvSpPr/>
          <p:nvPr/>
        </p:nvSpPr>
        <p:spPr>
          <a:xfrm>
            <a:off x="6422817" y="3474106"/>
            <a:ext cx="5107826" cy="147386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Monitoring Configuration Drifts</a:t>
            </a:r>
          </a:p>
        </p:txBody>
      </p:sp>
      <p:sp>
        <p:nvSpPr>
          <p:cNvPr id="3" name="Content Placeholder 2">
            <a:extLst>
              <a:ext uri="{FF2B5EF4-FFF2-40B4-BE49-F238E27FC236}">
                <a16:creationId xmlns:a16="http://schemas.microsoft.com/office/drawing/2014/main" id="{E357A70B-0B01-4420-BCDA-2F7F8B5CB451}"/>
              </a:ext>
            </a:extLst>
          </p:cNvPr>
          <p:cNvSpPr>
            <a:spLocks noGrp="1"/>
          </p:cNvSpPr>
          <p:nvPr>
            <p:ph idx="1"/>
          </p:nvPr>
        </p:nvSpPr>
        <p:spPr/>
        <p:txBody>
          <a:bodyPr>
            <a:normAutofit/>
          </a:bodyPr>
          <a:lstStyle/>
          <a:p>
            <a:pPr marL="114300" indent="0">
              <a:spcAft>
                <a:spcPts val="600"/>
              </a:spcAft>
              <a:buNone/>
            </a:pPr>
            <a:r>
              <a:rPr lang="en-US" sz="2800" b="1" u="sng"/>
              <a:t>Configuration Modes:</a:t>
            </a:r>
          </a:p>
          <a:p>
            <a:pPr marL="845820" lvl="1" indent="-228600">
              <a:spcAft>
                <a:spcPts val="600"/>
              </a:spcAft>
              <a:buFont typeface="Arial" panose="020B0604020202020204" pitchFamily="34" charset="0"/>
              <a:buChar char="•"/>
            </a:pPr>
            <a:endParaRPr lang="en-US" sz="2400"/>
          </a:p>
          <a:p>
            <a:pPr marL="845820" lvl="1" indent="-228600">
              <a:spcAft>
                <a:spcPts val="600"/>
              </a:spcAft>
              <a:buFont typeface="Arial" panose="020B0604020202020204" pitchFamily="34" charset="0"/>
              <a:buChar char="•"/>
            </a:pPr>
            <a:r>
              <a:rPr lang="en-US" sz="2400" err="1"/>
              <a:t>ApplyOnly</a:t>
            </a:r>
            <a:endParaRPr lang="en-US" sz="2400"/>
          </a:p>
          <a:p>
            <a:pPr marL="342900" indent="-228600">
              <a:spcAft>
                <a:spcPts val="600"/>
              </a:spcAft>
              <a:buFont typeface="Arial" panose="020B0604020202020204" pitchFamily="34" charset="0"/>
              <a:buChar char="•"/>
            </a:pPr>
            <a:endParaRPr lang="en-US" sz="2800"/>
          </a:p>
          <a:p>
            <a:pPr marL="845820" lvl="1" indent="-228600">
              <a:spcAft>
                <a:spcPts val="600"/>
              </a:spcAft>
              <a:buFont typeface="Arial" panose="020B0604020202020204" pitchFamily="34" charset="0"/>
              <a:buChar char="•"/>
            </a:pPr>
            <a:r>
              <a:rPr lang="en-US" sz="2400" err="1"/>
              <a:t>ApplyAndMonitor</a:t>
            </a:r>
            <a:endParaRPr lang="en-US" sz="2400"/>
          </a:p>
          <a:p>
            <a:pPr marL="342900" indent="-228600">
              <a:spcAft>
                <a:spcPts val="600"/>
              </a:spcAft>
              <a:buFont typeface="Arial" panose="020B0604020202020204" pitchFamily="34" charset="0"/>
              <a:buChar char="•"/>
            </a:pPr>
            <a:endParaRPr lang="en-US" sz="2800"/>
          </a:p>
          <a:p>
            <a:pPr marL="845820" lvl="1" indent="-228600">
              <a:spcAft>
                <a:spcPts val="600"/>
              </a:spcAft>
              <a:buFont typeface="Arial" panose="020B0604020202020204" pitchFamily="34" charset="0"/>
              <a:buChar char="•"/>
            </a:pPr>
            <a:r>
              <a:rPr lang="en-US" sz="2400" err="1"/>
              <a:t>ApplyAndAutoCorrect</a:t>
            </a:r>
            <a:endParaRPr lang="en-CA" sz="2400"/>
          </a:p>
        </p:txBody>
      </p:sp>
      <p:sp>
        <p:nvSpPr>
          <p:cNvPr id="4" name="Arrow: Right 3">
            <a:extLst>
              <a:ext uri="{FF2B5EF4-FFF2-40B4-BE49-F238E27FC236}">
                <a16:creationId xmlns:a16="http://schemas.microsoft.com/office/drawing/2014/main" id="{CA19E452-39DD-4C27-A06C-4AC6E29ED760}"/>
              </a:ext>
            </a:extLst>
          </p:cNvPr>
          <p:cNvSpPr/>
          <p:nvPr/>
        </p:nvSpPr>
        <p:spPr>
          <a:xfrm>
            <a:off x="4257902" y="3885879"/>
            <a:ext cx="1665313" cy="2882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C0AB37DD-2C42-4574-8CB0-EC40F07CF9B3}"/>
              </a:ext>
            </a:extLst>
          </p:cNvPr>
          <p:cNvSpPr txBox="1"/>
          <p:nvPr/>
        </p:nvSpPr>
        <p:spPr>
          <a:xfrm>
            <a:off x="6386239" y="3549319"/>
            <a:ext cx="5013359" cy="1015663"/>
          </a:xfrm>
          <a:prstGeom prst="rect">
            <a:avLst/>
          </a:prstGeom>
          <a:noFill/>
        </p:spPr>
        <p:txBody>
          <a:bodyPr wrap="square" rtlCol="0">
            <a:spAutoFit/>
          </a:bodyPr>
          <a:lstStyle/>
          <a:p>
            <a:pPr marL="285750" indent="-285750">
              <a:buFont typeface="Arial" panose="020B0604020202020204" pitchFamily="34" charset="0"/>
              <a:buChar char="•"/>
            </a:pPr>
            <a:r>
              <a:rPr lang="en-CA" sz="2000"/>
              <a:t>Monitors Configuration Drifts;</a:t>
            </a:r>
          </a:p>
          <a:p>
            <a:pPr marL="285750" indent="-285750">
              <a:buFont typeface="Arial" panose="020B0604020202020204" pitchFamily="34" charset="0"/>
              <a:buChar char="•"/>
            </a:pPr>
            <a:endParaRPr lang="en-CA" sz="2000"/>
          </a:p>
          <a:p>
            <a:pPr marL="285750" indent="-285750">
              <a:buFont typeface="Arial" panose="020B0604020202020204" pitchFamily="34" charset="0"/>
              <a:buChar char="•"/>
            </a:pPr>
            <a:r>
              <a:rPr lang="en-CA" sz="2000"/>
              <a:t>Logs drifts in Event Viewer;</a:t>
            </a:r>
          </a:p>
        </p:txBody>
      </p:sp>
    </p:spTree>
    <p:extLst>
      <p:ext uri="{BB962C8B-B14F-4D97-AF65-F5344CB8AC3E}">
        <p14:creationId xmlns:p14="http://schemas.microsoft.com/office/powerpoint/2010/main" val="574169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E1CD97-722E-4A6A-9B18-EB322BC97902}"/>
              </a:ext>
            </a:extLst>
          </p:cNvPr>
          <p:cNvSpPr/>
          <p:nvPr/>
        </p:nvSpPr>
        <p:spPr>
          <a:xfrm>
            <a:off x="6417808" y="4586528"/>
            <a:ext cx="5107826" cy="149331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Monitoring Configuration Drifts</a:t>
            </a:r>
          </a:p>
        </p:txBody>
      </p:sp>
      <p:sp>
        <p:nvSpPr>
          <p:cNvPr id="3" name="Content Placeholder 2">
            <a:extLst>
              <a:ext uri="{FF2B5EF4-FFF2-40B4-BE49-F238E27FC236}">
                <a16:creationId xmlns:a16="http://schemas.microsoft.com/office/drawing/2014/main" id="{E357A70B-0B01-4420-BCDA-2F7F8B5CB451}"/>
              </a:ext>
            </a:extLst>
          </p:cNvPr>
          <p:cNvSpPr>
            <a:spLocks noGrp="1"/>
          </p:cNvSpPr>
          <p:nvPr>
            <p:ph idx="1"/>
          </p:nvPr>
        </p:nvSpPr>
        <p:spPr/>
        <p:txBody>
          <a:bodyPr>
            <a:normAutofit/>
          </a:bodyPr>
          <a:lstStyle/>
          <a:p>
            <a:pPr marL="114300" indent="0">
              <a:spcAft>
                <a:spcPts val="600"/>
              </a:spcAft>
              <a:buNone/>
            </a:pPr>
            <a:r>
              <a:rPr lang="en-US" sz="2800" b="1" u="sng"/>
              <a:t>Configuration Modes:</a:t>
            </a:r>
          </a:p>
          <a:p>
            <a:pPr marL="845820" lvl="1" indent="-228600">
              <a:spcAft>
                <a:spcPts val="600"/>
              </a:spcAft>
              <a:buFont typeface="Arial" panose="020B0604020202020204" pitchFamily="34" charset="0"/>
              <a:buChar char="•"/>
            </a:pPr>
            <a:endParaRPr lang="en-US" sz="2400"/>
          </a:p>
          <a:p>
            <a:pPr marL="845820" lvl="1" indent="-228600">
              <a:spcAft>
                <a:spcPts val="600"/>
              </a:spcAft>
              <a:buFont typeface="Arial" panose="020B0604020202020204" pitchFamily="34" charset="0"/>
              <a:buChar char="•"/>
            </a:pPr>
            <a:r>
              <a:rPr lang="en-US" sz="2400" err="1"/>
              <a:t>ApplyOnly</a:t>
            </a:r>
            <a:endParaRPr lang="en-US" sz="2400"/>
          </a:p>
          <a:p>
            <a:pPr marL="342900" indent="-228600">
              <a:spcAft>
                <a:spcPts val="600"/>
              </a:spcAft>
              <a:buFont typeface="Arial" panose="020B0604020202020204" pitchFamily="34" charset="0"/>
              <a:buChar char="•"/>
            </a:pPr>
            <a:endParaRPr lang="en-US" sz="2800"/>
          </a:p>
          <a:p>
            <a:pPr marL="845820" lvl="1" indent="-228600">
              <a:spcAft>
                <a:spcPts val="600"/>
              </a:spcAft>
              <a:buFont typeface="Arial" panose="020B0604020202020204" pitchFamily="34" charset="0"/>
              <a:buChar char="•"/>
            </a:pPr>
            <a:r>
              <a:rPr lang="en-US" sz="2400" err="1"/>
              <a:t>ApplyAndMonitor</a:t>
            </a:r>
            <a:endParaRPr lang="en-US" sz="2400"/>
          </a:p>
          <a:p>
            <a:pPr marL="342900" indent="-228600">
              <a:spcAft>
                <a:spcPts val="600"/>
              </a:spcAft>
              <a:buFont typeface="Arial" panose="020B0604020202020204" pitchFamily="34" charset="0"/>
              <a:buChar char="•"/>
            </a:pPr>
            <a:endParaRPr lang="en-US" sz="2800"/>
          </a:p>
          <a:p>
            <a:pPr marL="845820" lvl="1" indent="-228600">
              <a:spcAft>
                <a:spcPts val="600"/>
              </a:spcAft>
              <a:buFont typeface="Arial" panose="020B0604020202020204" pitchFamily="34" charset="0"/>
              <a:buChar char="•"/>
            </a:pPr>
            <a:r>
              <a:rPr lang="en-US" sz="2400" err="1"/>
              <a:t>ApplyAndAutoCorrect</a:t>
            </a:r>
            <a:endParaRPr lang="en-CA" sz="2400"/>
          </a:p>
        </p:txBody>
      </p:sp>
      <p:sp>
        <p:nvSpPr>
          <p:cNvPr id="4" name="Arrow: Right 3">
            <a:extLst>
              <a:ext uri="{FF2B5EF4-FFF2-40B4-BE49-F238E27FC236}">
                <a16:creationId xmlns:a16="http://schemas.microsoft.com/office/drawing/2014/main" id="{CA19E452-39DD-4C27-A06C-4AC6E29ED760}"/>
              </a:ext>
            </a:extLst>
          </p:cNvPr>
          <p:cNvSpPr/>
          <p:nvPr/>
        </p:nvSpPr>
        <p:spPr>
          <a:xfrm>
            <a:off x="4851972" y="4940066"/>
            <a:ext cx="1187728" cy="2882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C0AB37DD-2C42-4574-8CB0-EC40F07CF9B3}"/>
              </a:ext>
            </a:extLst>
          </p:cNvPr>
          <p:cNvSpPr txBox="1"/>
          <p:nvPr/>
        </p:nvSpPr>
        <p:spPr>
          <a:xfrm>
            <a:off x="6512275" y="4651087"/>
            <a:ext cx="5013359" cy="1015663"/>
          </a:xfrm>
          <a:prstGeom prst="rect">
            <a:avLst/>
          </a:prstGeom>
          <a:noFill/>
        </p:spPr>
        <p:txBody>
          <a:bodyPr wrap="square" rtlCol="0">
            <a:spAutoFit/>
          </a:bodyPr>
          <a:lstStyle/>
          <a:p>
            <a:pPr marL="285750" indent="-285750">
              <a:buFont typeface="Arial" panose="020B0604020202020204" pitchFamily="34" charset="0"/>
              <a:buChar char="•"/>
            </a:pPr>
            <a:r>
              <a:rPr lang="en-CA" sz="2000"/>
              <a:t>Monitors Configuration Drifts;</a:t>
            </a:r>
          </a:p>
          <a:p>
            <a:pPr marL="285750" indent="-285750">
              <a:buFont typeface="Arial" panose="020B0604020202020204" pitchFamily="34" charset="0"/>
              <a:buChar char="•"/>
            </a:pPr>
            <a:endParaRPr lang="en-CA" sz="2000"/>
          </a:p>
          <a:p>
            <a:pPr marL="285750" indent="-285750">
              <a:buFont typeface="Arial" panose="020B0604020202020204" pitchFamily="34" charset="0"/>
              <a:buChar char="•"/>
            </a:pPr>
            <a:r>
              <a:rPr lang="en-CA" sz="2000"/>
              <a:t>Automatically fixes drifts.</a:t>
            </a:r>
          </a:p>
        </p:txBody>
      </p:sp>
    </p:spTree>
    <p:extLst>
      <p:ext uri="{BB962C8B-B14F-4D97-AF65-F5344CB8AC3E}">
        <p14:creationId xmlns:p14="http://schemas.microsoft.com/office/powerpoint/2010/main" val="23557733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Ensure</a:t>
            </a:r>
          </a:p>
        </p:txBody>
      </p:sp>
      <p:sp>
        <p:nvSpPr>
          <p:cNvPr id="10" name="TextBox 9">
            <a:extLst>
              <a:ext uri="{FF2B5EF4-FFF2-40B4-BE49-F238E27FC236}">
                <a16:creationId xmlns:a16="http://schemas.microsoft.com/office/drawing/2014/main" id="{12B0AC7A-141B-478E-BC80-CCDB2A2A44DF}"/>
              </a:ext>
            </a:extLst>
          </p:cNvPr>
          <p:cNvSpPr txBox="1"/>
          <p:nvPr/>
        </p:nvSpPr>
        <p:spPr>
          <a:xfrm>
            <a:off x="1582020" y="1847989"/>
            <a:ext cx="9027960" cy="2265236"/>
          </a:xfrm>
          <a:prstGeom prst="rect">
            <a:avLst/>
          </a:prstGeom>
          <a:noFill/>
        </p:spPr>
        <p:txBody>
          <a:bodyPr wrap="square" rtlCol="0">
            <a:spAutoFit/>
          </a:bodyPr>
          <a:lstStyle/>
          <a:p>
            <a:pPr marL="285750" indent="-285750">
              <a:buFontTx/>
              <a:buChar char="-"/>
            </a:pPr>
            <a:r>
              <a:rPr lang="en-CA"/>
              <a:t>DSC is not only about making sure that certain components are configured on a sever; </a:t>
            </a:r>
          </a:p>
          <a:p>
            <a:pPr marL="285750" indent="-285750">
              <a:buFontTx/>
              <a:buChar char="-"/>
            </a:pPr>
            <a:endParaRPr lang="en-CA"/>
          </a:p>
          <a:p>
            <a:pPr marL="285750" indent="-285750">
              <a:buFontTx/>
              <a:buChar char="-"/>
            </a:pPr>
            <a:r>
              <a:rPr lang="en-CA"/>
              <a:t>Every resource has a parameter </a:t>
            </a:r>
            <a:r>
              <a:rPr lang="en-CA" b="1"/>
              <a:t>Ensure </a:t>
            </a:r>
            <a:r>
              <a:rPr lang="en-CA"/>
              <a:t>exposed;</a:t>
            </a:r>
          </a:p>
          <a:p>
            <a:pPr marL="285750" indent="-285750">
              <a:buFontTx/>
              <a:buChar char="-"/>
            </a:pPr>
            <a:endParaRPr lang="en-CA"/>
          </a:p>
          <a:p>
            <a:pPr marL="285750" indent="-285750">
              <a:buFontTx/>
              <a:buChar char="-"/>
            </a:pPr>
            <a:r>
              <a:rPr lang="en-CA"/>
              <a:t>Setting </a:t>
            </a:r>
            <a:r>
              <a:rPr lang="en-CA" b="1"/>
              <a:t>Ensure = Absent </a:t>
            </a:r>
            <a:r>
              <a:rPr lang="en-CA"/>
              <a:t>makes sure that the specified component is </a:t>
            </a:r>
            <a:r>
              <a:rPr lang="en-CA" b="1"/>
              <a:t>NEVER</a:t>
            </a:r>
            <a:r>
              <a:rPr lang="en-CA"/>
              <a:t> configured on the server;</a:t>
            </a:r>
          </a:p>
          <a:p>
            <a:pPr marL="285750" indent="-285750">
              <a:buFontTx/>
              <a:buChar char="-"/>
            </a:pPr>
            <a:endParaRPr lang="en-CA"/>
          </a:p>
          <a:p>
            <a:pPr marL="285750" indent="-285750">
              <a:buFontTx/>
              <a:buChar char="-"/>
            </a:pPr>
            <a:r>
              <a:rPr lang="en-CA"/>
              <a:t>Hard to define all “non-config” scenarios….it’s actually impossible;</a:t>
            </a:r>
          </a:p>
        </p:txBody>
      </p:sp>
      <p:sp>
        <p:nvSpPr>
          <p:cNvPr id="11" name="Rectangle 10">
            <a:extLst>
              <a:ext uri="{FF2B5EF4-FFF2-40B4-BE49-F238E27FC236}">
                <a16:creationId xmlns:a16="http://schemas.microsoft.com/office/drawing/2014/main" id="{814E9865-0935-4676-A52A-DDE3E9929359}"/>
              </a:ext>
            </a:extLst>
          </p:cNvPr>
          <p:cNvSpPr/>
          <p:nvPr/>
        </p:nvSpPr>
        <p:spPr>
          <a:xfrm>
            <a:off x="3331139" y="4519136"/>
            <a:ext cx="6096000" cy="1477328"/>
          </a:xfrm>
          <a:prstGeom prst="rect">
            <a:avLst/>
          </a:prstGeom>
        </p:spPr>
        <p:txBody>
          <a:bodyPr>
            <a:spAutoFit/>
          </a:bodyPr>
          <a:lstStyle/>
          <a:p>
            <a:r>
              <a:rPr lang="en-CA"/>
              <a:t> </a:t>
            </a:r>
            <a:r>
              <a:rPr lang="en-CA" sz="1800" err="1">
                <a:solidFill>
                  <a:srgbClr val="0000FF"/>
                </a:solidFill>
                <a:latin typeface="Lucida Console" panose="020B0609040504020204" pitchFamily="49" charset="0"/>
              </a:rPr>
              <a:t>SPServiceInstance</a:t>
            </a:r>
            <a:r>
              <a:rPr lang="en-CA" sz="1800">
                <a:solidFill>
                  <a:prstClr val="black"/>
                </a:solidFill>
                <a:latin typeface="Lucida Console" panose="020B0609040504020204" pitchFamily="49" charset="0"/>
              </a:rPr>
              <a:t> </a:t>
            </a:r>
            <a:r>
              <a:rPr lang="en-CA" sz="1800" err="1">
                <a:solidFill>
                  <a:srgbClr val="8A2BE2"/>
                </a:solidFill>
                <a:latin typeface="Lucida Console" panose="020B0609040504020204" pitchFamily="49" charset="0"/>
              </a:rPr>
              <a:t>SearchAdmin</a:t>
            </a:r>
            <a:endParaRPr lang="en-CA" sz="1800">
              <a:solidFill>
                <a:prstClr val="black"/>
              </a:solidFill>
              <a:latin typeface="Lucida Console" panose="020B0609040504020204" pitchFamily="49" charset="0"/>
            </a:endParaRPr>
          </a:p>
          <a:p>
            <a:r>
              <a:rPr lang="en-CA" sz="1800">
                <a:solidFill>
                  <a:prstClr val="black"/>
                </a:solidFill>
                <a:latin typeface="Lucida Console" panose="020B0609040504020204" pitchFamily="49" charset="0"/>
              </a:rPr>
              <a:t>{</a:t>
            </a:r>
          </a:p>
          <a:p>
            <a:r>
              <a:rPr lang="en-CA" sz="1800">
                <a:solidFill>
                  <a:prstClr val="black"/>
                </a:solidFill>
                <a:latin typeface="Lucida Console" panose="020B0609040504020204" pitchFamily="49" charset="0"/>
              </a:rPr>
              <a:t>    </a:t>
            </a:r>
            <a:r>
              <a:rPr lang="en-CA" sz="1800">
                <a:solidFill>
                  <a:srgbClr val="0000FF"/>
                </a:solidFill>
                <a:latin typeface="Lucida Console" panose="020B0609040504020204" pitchFamily="49" charset="0"/>
              </a:rPr>
              <a:t>Name</a:t>
            </a:r>
            <a:r>
              <a:rPr lang="en-CA" sz="1800">
                <a:solidFill>
                  <a:prstClr val="black"/>
                </a:solidFill>
                <a:latin typeface="Lucida Console" panose="020B0609040504020204" pitchFamily="49" charset="0"/>
              </a:rPr>
              <a:t>   </a:t>
            </a:r>
            <a:r>
              <a:rPr lang="en-CA" sz="1800">
                <a:solidFill>
                  <a:srgbClr val="8A2BE2"/>
                </a:solidFill>
                <a:latin typeface="Lucida Console" panose="020B0609040504020204" pitchFamily="49" charset="0"/>
              </a:rPr>
              <a:t>=</a:t>
            </a:r>
            <a:r>
              <a:rPr lang="en-CA" sz="1800">
                <a:solidFill>
                  <a:prstClr val="black"/>
                </a:solidFill>
                <a:latin typeface="Lucida Console" panose="020B0609040504020204" pitchFamily="49" charset="0"/>
              </a:rPr>
              <a:t> </a:t>
            </a:r>
            <a:r>
              <a:rPr lang="en-CA" sz="1800">
                <a:solidFill>
                  <a:srgbClr val="8B0000"/>
                </a:solidFill>
                <a:latin typeface="Lucida Console" panose="020B0609040504020204" pitchFamily="49" charset="0"/>
              </a:rPr>
              <a:t>"</a:t>
            </a:r>
            <a:r>
              <a:rPr lang="en-CA" sz="1800" err="1">
                <a:solidFill>
                  <a:srgbClr val="8B0000"/>
                </a:solidFill>
                <a:latin typeface="Lucida Console" panose="020B0609040504020204" pitchFamily="49" charset="0"/>
              </a:rPr>
              <a:t>WSSSearch</a:t>
            </a:r>
            <a:r>
              <a:rPr lang="en-CA" sz="1800">
                <a:solidFill>
                  <a:srgbClr val="8B0000"/>
                </a:solidFill>
                <a:latin typeface="Lucida Console" panose="020B0609040504020204" pitchFamily="49" charset="0"/>
              </a:rPr>
              <a:t>"</a:t>
            </a:r>
            <a:endParaRPr lang="en-CA" sz="1800">
              <a:solidFill>
                <a:prstClr val="black"/>
              </a:solidFill>
              <a:latin typeface="Lucida Console" panose="020B0609040504020204" pitchFamily="49" charset="0"/>
            </a:endParaRPr>
          </a:p>
          <a:p>
            <a:r>
              <a:rPr lang="en-CA" sz="1800">
                <a:solidFill>
                  <a:prstClr val="black"/>
                </a:solidFill>
                <a:latin typeface="Lucida Console" panose="020B0609040504020204" pitchFamily="49" charset="0"/>
              </a:rPr>
              <a:t>    </a:t>
            </a:r>
            <a:r>
              <a:rPr lang="en-CA" sz="1800">
                <a:solidFill>
                  <a:srgbClr val="0000FF"/>
                </a:solidFill>
                <a:latin typeface="Lucida Console" panose="020B0609040504020204" pitchFamily="49" charset="0"/>
              </a:rPr>
              <a:t>Ensure</a:t>
            </a:r>
            <a:r>
              <a:rPr lang="en-CA" sz="1800">
                <a:solidFill>
                  <a:prstClr val="black"/>
                </a:solidFill>
                <a:latin typeface="Lucida Console" panose="020B0609040504020204" pitchFamily="49" charset="0"/>
              </a:rPr>
              <a:t> </a:t>
            </a:r>
            <a:r>
              <a:rPr lang="en-CA" sz="1800">
                <a:solidFill>
                  <a:srgbClr val="8A2BE2"/>
                </a:solidFill>
                <a:latin typeface="Lucida Console" panose="020B0609040504020204" pitchFamily="49" charset="0"/>
              </a:rPr>
              <a:t>=</a:t>
            </a:r>
            <a:r>
              <a:rPr lang="en-CA" sz="1800">
                <a:solidFill>
                  <a:prstClr val="black"/>
                </a:solidFill>
                <a:latin typeface="Lucida Console" panose="020B0609040504020204" pitchFamily="49" charset="0"/>
              </a:rPr>
              <a:t> </a:t>
            </a:r>
            <a:r>
              <a:rPr lang="en-CA" sz="1800">
                <a:solidFill>
                  <a:srgbClr val="8B0000"/>
                </a:solidFill>
                <a:latin typeface="Lucida Console" panose="020B0609040504020204" pitchFamily="49" charset="0"/>
              </a:rPr>
              <a:t>"Absent"</a:t>
            </a:r>
            <a:endParaRPr lang="en-CA" sz="1800">
              <a:solidFill>
                <a:prstClr val="black"/>
              </a:solidFill>
              <a:latin typeface="Lucida Console" panose="020B0609040504020204" pitchFamily="49" charset="0"/>
            </a:endParaRPr>
          </a:p>
          <a:p>
            <a:r>
              <a:rPr lang="en-CA" sz="1800">
                <a:solidFill>
                  <a:prstClr val="black"/>
                </a:solidFill>
                <a:latin typeface="Lucida Console" panose="020B0609040504020204" pitchFamily="49" charset="0"/>
              </a:rPr>
              <a:t>} </a:t>
            </a:r>
          </a:p>
        </p:txBody>
      </p:sp>
    </p:spTree>
    <p:extLst>
      <p:ext uri="{BB962C8B-B14F-4D97-AF65-F5344CB8AC3E}">
        <p14:creationId xmlns:p14="http://schemas.microsoft.com/office/powerpoint/2010/main" val="960772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500" tmFilter="0, 0; .2, .5; .8, .5; 1, 0"/>
                                        <p:tgtEl>
                                          <p:spTgt spid="10">
                                            <p:txEl>
                                              <p:pRg st="0" end="0"/>
                                            </p:txEl>
                                          </p:spTgt>
                                        </p:tgtEl>
                                      </p:cBhvr>
                                    </p:animEffect>
                                    <p:animScale>
                                      <p:cBhvr>
                                        <p:cTn id="7" dur="2750" autoRev="1" fill="hold"/>
                                        <p:tgtEl>
                                          <p:spTgt spid="10">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DSC Modules</a:t>
            </a:r>
          </a:p>
        </p:txBody>
      </p:sp>
      <p:sp>
        <p:nvSpPr>
          <p:cNvPr id="24" name="TextBox 23">
            <a:extLst>
              <a:ext uri="{FF2B5EF4-FFF2-40B4-BE49-F238E27FC236}">
                <a16:creationId xmlns:a16="http://schemas.microsoft.com/office/drawing/2014/main" id="{832CCD12-A966-45D9-9116-AF36D17A568B}"/>
              </a:ext>
            </a:extLst>
          </p:cNvPr>
          <p:cNvSpPr txBox="1"/>
          <p:nvPr/>
        </p:nvSpPr>
        <p:spPr>
          <a:xfrm>
            <a:off x="984024" y="2147992"/>
            <a:ext cx="10415573" cy="1938992"/>
          </a:xfrm>
          <a:prstGeom prst="rect">
            <a:avLst/>
          </a:prstGeom>
          <a:noFill/>
        </p:spPr>
        <p:txBody>
          <a:bodyPr wrap="square" rtlCol="0">
            <a:spAutoFit/>
          </a:bodyPr>
          <a:lstStyle/>
          <a:p>
            <a:pPr marL="285750" indent="-285750">
              <a:buFontTx/>
              <a:buChar char="-"/>
            </a:pPr>
            <a:r>
              <a:rPr lang="en-CA" sz="2400"/>
              <a:t>Macro components that extend the reach of DSC (e.g. </a:t>
            </a:r>
            <a:r>
              <a:rPr lang="en-CA" sz="2400" err="1"/>
              <a:t>SharePointDSC</a:t>
            </a:r>
            <a:r>
              <a:rPr lang="en-CA" sz="2400"/>
              <a:t>, </a:t>
            </a:r>
            <a:r>
              <a:rPr lang="en-CA" sz="2400" err="1"/>
              <a:t>SQLServerDSC</a:t>
            </a:r>
            <a:r>
              <a:rPr lang="en-CA" sz="2400"/>
              <a:t>, etc.)</a:t>
            </a:r>
          </a:p>
          <a:p>
            <a:pPr marL="285750" indent="-285750">
              <a:buFontTx/>
              <a:buChar char="-"/>
            </a:pPr>
            <a:endParaRPr lang="en-CA" sz="2400"/>
          </a:p>
          <a:p>
            <a:pPr marL="285750" indent="-285750">
              <a:buFontTx/>
              <a:buChar char="-"/>
            </a:pPr>
            <a:r>
              <a:rPr lang="en-CA" sz="2400"/>
              <a:t>All available on the PowerShell Gallery (</a:t>
            </a:r>
            <a:r>
              <a:rPr lang="en-CA" sz="2400">
                <a:hlinkClick r:id="rId2"/>
              </a:rPr>
              <a:t>http://PowerShellGallery.com</a:t>
            </a:r>
            <a:r>
              <a:rPr lang="en-CA" sz="2400"/>
              <a:t>)</a:t>
            </a:r>
          </a:p>
          <a:p>
            <a:pPr marL="285750" indent="-285750">
              <a:buFontTx/>
              <a:buChar char="-"/>
            </a:pPr>
            <a:endParaRPr lang="en-CA" sz="2400"/>
          </a:p>
        </p:txBody>
      </p:sp>
      <p:pic>
        <p:nvPicPr>
          <p:cNvPr id="2052" name="Picture 4" descr="See the source image">
            <a:extLst>
              <a:ext uri="{FF2B5EF4-FFF2-40B4-BE49-F238E27FC236}">
                <a16:creationId xmlns:a16="http://schemas.microsoft.com/office/drawing/2014/main" id="{B619CAEB-E5B0-4EB5-8C5E-5333A7220E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3132" y="4135094"/>
            <a:ext cx="2457719" cy="2457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340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51CDBD-B942-44C2-8AD4-1C3AA13AF5E3}"/>
              </a:ext>
            </a:extLst>
          </p:cNvPr>
          <p:cNvSpPr>
            <a:spLocks noGrp="1"/>
          </p:cNvSpPr>
          <p:nvPr>
            <p:ph type="ctrTitle"/>
          </p:nvPr>
        </p:nvSpPr>
        <p:spPr/>
        <p:txBody>
          <a:bodyPr/>
          <a:lstStyle/>
          <a:p>
            <a:r>
              <a:rPr lang="en-CA"/>
              <a:t>Demo 1</a:t>
            </a:r>
          </a:p>
        </p:txBody>
      </p:sp>
      <p:sp>
        <p:nvSpPr>
          <p:cNvPr id="5" name="Subtitle 4">
            <a:extLst>
              <a:ext uri="{FF2B5EF4-FFF2-40B4-BE49-F238E27FC236}">
                <a16:creationId xmlns:a16="http://schemas.microsoft.com/office/drawing/2014/main" id="{75893384-F60D-46AD-8B1E-453A8791496E}"/>
              </a:ext>
            </a:extLst>
          </p:cNvPr>
          <p:cNvSpPr>
            <a:spLocks noGrp="1"/>
          </p:cNvSpPr>
          <p:nvPr>
            <p:ph type="subTitle" idx="1"/>
          </p:nvPr>
        </p:nvSpPr>
        <p:spPr/>
        <p:txBody>
          <a:bodyPr/>
          <a:lstStyle/>
          <a:p>
            <a:r>
              <a:rPr lang="en-CA" dirty="0"/>
              <a:t>Managed Paths with DSC</a:t>
            </a:r>
          </a:p>
        </p:txBody>
      </p:sp>
    </p:spTree>
    <p:extLst>
      <p:ext uri="{BB962C8B-B14F-4D97-AF65-F5344CB8AC3E}">
        <p14:creationId xmlns:p14="http://schemas.microsoft.com/office/powerpoint/2010/main" val="21276501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2948799"/>
            <a:ext cx="7315200" cy="1474382"/>
          </a:xfrm>
        </p:spPr>
        <p:txBody>
          <a:bodyPr vert="horz" lIns="91440" tIns="45720" rIns="91440" bIns="45720" rtlCol="0" anchor="ctr">
            <a:normAutofit/>
          </a:bodyPr>
          <a:lstStyle/>
          <a:p>
            <a:pPr defTabSz="914400">
              <a:lnSpc>
                <a:spcPct val="90000"/>
              </a:lnSpc>
            </a:pPr>
            <a:r>
              <a:rPr lang="en-US" sz="6600" kern="1200" dirty="0">
                <a:solidFill>
                  <a:srgbClr val="FFFFFF"/>
                </a:solidFill>
                <a:latin typeface="+mj-lt"/>
                <a:ea typeface="+mj-ea"/>
                <a:cs typeface="+mj-cs"/>
              </a:rPr>
              <a:t>ReverseDSC</a:t>
            </a:r>
          </a:p>
        </p:txBody>
      </p:sp>
    </p:spTree>
    <p:extLst>
      <p:ext uri="{BB962C8B-B14F-4D97-AF65-F5344CB8AC3E}">
        <p14:creationId xmlns:p14="http://schemas.microsoft.com/office/powerpoint/2010/main" val="1876605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a:t>Internal Logic of DSC Resources</a:t>
            </a:r>
          </a:p>
        </p:txBody>
      </p:sp>
      <p:sp>
        <p:nvSpPr>
          <p:cNvPr id="6" name="TextBox 5">
            <a:extLst>
              <a:ext uri="{FF2B5EF4-FFF2-40B4-BE49-F238E27FC236}">
                <a16:creationId xmlns:a16="http://schemas.microsoft.com/office/drawing/2014/main" id="{2C52DE56-78A1-412F-862F-0255C1739878}"/>
              </a:ext>
            </a:extLst>
          </p:cNvPr>
          <p:cNvSpPr txBox="1"/>
          <p:nvPr/>
        </p:nvSpPr>
        <p:spPr>
          <a:xfrm>
            <a:off x="594128" y="2023748"/>
            <a:ext cx="10406522" cy="3108543"/>
          </a:xfrm>
          <a:prstGeom prst="rect">
            <a:avLst/>
          </a:prstGeom>
          <a:noFill/>
        </p:spPr>
        <p:txBody>
          <a:bodyPr wrap="square" rtlCol="0">
            <a:spAutoFit/>
          </a:bodyPr>
          <a:lstStyle/>
          <a:p>
            <a:pPr marL="285750" indent="-285750">
              <a:buFont typeface="Arial" panose="020B0604020202020204" pitchFamily="34" charset="0"/>
              <a:buChar char="•"/>
            </a:pPr>
            <a:r>
              <a:rPr lang="fr-CA" sz="2800" dirty="0"/>
              <a:t>Test – » Am I in </a:t>
            </a:r>
            <a:r>
              <a:rPr lang="fr-CA" sz="2800" dirty="0" err="1"/>
              <a:t>my</a:t>
            </a:r>
            <a:r>
              <a:rPr lang="fr-CA" sz="2800" dirty="0"/>
              <a:t> </a:t>
            </a:r>
            <a:r>
              <a:rPr lang="fr-CA" sz="2800" dirty="0" err="1"/>
              <a:t>Desired</a:t>
            </a:r>
            <a:r>
              <a:rPr lang="fr-CA" sz="2800" dirty="0"/>
              <a:t> State ?</a:t>
            </a:r>
          </a:p>
          <a:p>
            <a:pPr marL="285750" indent="-285750">
              <a:buFont typeface="Arial" panose="020B0604020202020204" pitchFamily="34" charset="0"/>
              <a:buChar char="•"/>
            </a:pPr>
            <a:endParaRPr lang="fr-CA" sz="2800" dirty="0"/>
          </a:p>
          <a:p>
            <a:pPr marL="285750" indent="-285750">
              <a:buFont typeface="Arial" panose="020B0604020202020204" pitchFamily="34" charset="0"/>
              <a:buChar char="•"/>
            </a:pPr>
            <a:r>
              <a:rPr lang="fr-CA" sz="2800" dirty="0" err="1"/>
              <a:t>Get</a:t>
            </a:r>
            <a:r>
              <a:rPr lang="fr-CA" sz="2800" dirty="0"/>
              <a:t> – » How </a:t>
            </a:r>
            <a:r>
              <a:rPr lang="fr-CA" sz="2800" dirty="0" err="1"/>
              <a:t>am</a:t>
            </a:r>
            <a:r>
              <a:rPr lang="fr-CA" sz="2800" dirty="0"/>
              <a:t> I </a:t>
            </a:r>
            <a:r>
              <a:rPr lang="fr-CA" sz="2800" dirty="0" err="1"/>
              <a:t>currently</a:t>
            </a:r>
            <a:r>
              <a:rPr lang="fr-CA" sz="2800" dirty="0"/>
              <a:t> </a:t>
            </a:r>
            <a:r>
              <a:rPr lang="fr-CA" sz="2800" dirty="0" err="1"/>
              <a:t>configured</a:t>
            </a:r>
            <a:r>
              <a:rPr lang="fr-CA" sz="2800" dirty="0"/>
              <a:t>?</a:t>
            </a:r>
          </a:p>
          <a:p>
            <a:pPr marL="285750" indent="-285750">
              <a:buFont typeface="Arial" panose="020B0604020202020204" pitchFamily="34" charset="0"/>
              <a:buChar char="•"/>
            </a:pPr>
            <a:endParaRPr lang="fr-CA" sz="2800" dirty="0"/>
          </a:p>
          <a:p>
            <a:pPr marL="285750" indent="-285750">
              <a:buFont typeface="Arial" panose="020B0604020202020204" pitchFamily="34" charset="0"/>
              <a:buChar char="•"/>
            </a:pPr>
            <a:r>
              <a:rPr lang="fr-CA" sz="2800" dirty="0"/>
              <a:t>Set – » </a:t>
            </a:r>
            <a:r>
              <a:rPr lang="fr-CA" sz="2800" dirty="0" err="1"/>
              <a:t>Bring</a:t>
            </a:r>
            <a:r>
              <a:rPr lang="fr-CA" sz="2800" dirty="0"/>
              <a:t> me </a:t>
            </a:r>
            <a:r>
              <a:rPr lang="fr-CA" sz="2800" dirty="0" err="1"/>
              <a:t>into</a:t>
            </a:r>
            <a:r>
              <a:rPr lang="fr-CA" sz="2800" dirty="0"/>
              <a:t> </a:t>
            </a:r>
            <a:r>
              <a:rPr lang="fr-CA" sz="2800" dirty="0" err="1"/>
              <a:t>my</a:t>
            </a:r>
            <a:r>
              <a:rPr lang="fr-CA" sz="2800" dirty="0"/>
              <a:t> </a:t>
            </a:r>
            <a:r>
              <a:rPr lang="fr-CA" sz="2800" dirty="0" err="1"/>
              <a:t>Desired</a:t>
            </a:r>
            <a:r>
              <a:rPr lang="fr-CA" sz="2800" dirty="0"/>
              <a:t> State!</a:t>
            </a:r>
          </a:p>
          <a:p>
            <a:pPr marL="285750" indent="-285750">
              <a:buFont typeface="Arial" panose="020B0604020202020204" pitchFamily="34" charset="0"/>
              <a:buChar char="•"/>
            </a:pPr>
            <a:endParaRPr lang="fr-CA" sz="2800" dirty="0"/>
          </a:p>
          <a:p>
            <a:pPr marL="285750" indent="-285750">
              <a:buFont typeface="Arial" panose="020B0604020202020204" pitchFamily="34" charset="0"/>
              <a:buChar char="•"/>
            </a:pPr>
            <a:endParaRPr lang="fr-CA" sz="2800" dirty="0"/>
          </a:p>
        </p:txBody>
      </p:sp>
    </p:spTree>
    <p:extLst>
      <p:ext uri="{BB962C8B-B14F-4D97-AF65-F5344CB8AC3E}">
        <p14:creationId xmlns:p14="http://schemas.microsoft.com/office/powerpoint/2010/main" val="15183483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61037" y="5078027"/>
            <a:ext cx="1130739" cy="1861115"/>
          </a:xfrm>
          <a:prstGeom prst="rect">
            <a:avLst/>
          </a:prstGeom>
        </p:spPr>
      </p:pic>
      <p:pic>
        <p:nvPicPr>
          <p:cNvPr id="3" name="Picture 2"/>
          <p:cNvPicPr>
            <a:picLocks noChangeAspect="1"/>
          </p:cNvPicPr>
          <p:nvPr/>
        </p:nvPicPr>
        <p:blipFill>
          <a:blip r:embed="rId4"/>
          <a:stretch>
            <a:fillRect/>
          </a:stretch>
        </p:blipFill>
        <p:spPr>
          <a:xfrm>
            <a:off x="2653160" y="4436582"/>
            <a:ext cx="258277" cy="990805"/>
          </a:xfrm>
          <a:prstGeom prst="rect">
            <a:avLst/>
          </a:prstGeom>
        </p:spPr>
      </p:pic>
      <p:pic>
        <p:nvPicPr>
          <p:cNvPr id="4" name="Picture 3"/>
          <p:cNvPicPr>
            <a:picLocks noChangeAspect="1"/>
          </p:cNvPicPr>
          <p:nvPr/>
        </p:nvPicPr>
        <p:blipFill>
          <a:blip r:embed="rId5"/>
          <a:stretch>
            <a:fillRect/>
          </a:stretch>
        </p:blipFill>
        <p:spPr>
          <a:xfrm>
            <a:off x="2401958" y="3537253"/>
            <a:ext cx="2362373" cy="1047992"/>
          </a:xfrm>
          <a:prstGeom prst="rect">
            <a:avLst/>
          </a:prstGeom>
        </p:spPr>
      </p:pic>
      <p:pic>
        <p:nvPicPr>
          <p:cNvPr id="7" name="Picture 6"/>
          <p:cNvPicPr>
            <a:picLocks noChangeAspect="1"/>
          </p:cNvPicPr>
          <p:nvPr/>
        </p:nvPicPr>
        <p:blipFill>
          <a:blip r:embed="rId6"/>
          <a:stretch>
            <a:fillRect/>
          </a:stretch>
        </p:blipFill>
        <p:spPr>
          <a:xfrm>
            <a:off x="3762269" y="1577903"/>
            <a:ext cx="1192499" cy="1042403"/>
          </a:xfrm>
          <a:prstGeom prst="rect">
            <a:avLst/>
          </a:prstGeom>
        </p:spPr>
      </p:pic>
      <p:pic>
        <p:nvPicPr>
          <p:cNvPr id="10" name="Picture 9"/>
          <p:cNvPicPr>
            <a:picLocks noChangeAspect="1"/>
          </p:cNvPicPr>
          <p:nvPr/>
        </p:nvPicPr>
        <p:blipFill>
          <a:blip r:embed="rId7"/>
          <a:stretch>
            <a:fillRect/>
          </a:stretch>
        </p:blipFill>
        <p:spPr>
          <a:xfrm>
            <a:off x="4829581" y="1199618"/>
            <a:ext cx="2536563" cy="1142583"/>
          </a:xfrm>
          <a:prstGeom prst="rect">
            <a:avLst/>
          </a:prstGeom>
        </p:spPr>
      </p:pic>
      <p:pic>
        <p:nvPicPr>
          <p:cNvPr id="11" name="Picture 10"/>
          <p:cNvPicPr>
            <a:picLocks noChangeAspect="1"/>
          </p:cNvPicPr>
          <p:nvPr/>
        </p:nvPicPr>
        <p:blipFill>
          <a:blip r:embed="rId8"/>
          <a:stretch>
            <a:fillRect/>
          </a:stretch>
        </p:blipFill>
        <p:spPr>
          <a:xfrm>
            <a:off x="1733337" y="1770910"/>
            <a:ext cx="2206931" cy="1868967"/>
          </a:xfrm>
          <a:prstGeom prst="rect">
            <a:avLst/>
          </a:prstGeom>
        </p:spPr>
      </p:pic>
      <p:pic>
        <p:nvPicPr>
          <p:cNvPr id="12" name="Picture 11"/>
          <p:cNvPicPr>
            <a:picLocks noChangeAspect="1"/>
          </p:cNvPicPr>
          <p:nvPr/>
        </p:nvPicPr>
        <p:blipFill>
          <a:blip r:embed="rId9"/>
          <a:stretch>
            <a:fillRect/>
          </a:stretch>
        </p:blipFill>
        <p:spPr>
          <a:xfrm>
            <a:off x="3502292" y="700720"/>
            <a:ext cx="776440" cy="979243"/>
          </a:xfrm>
          <a:prstGeom prst="rect">
            <a:avLst/>
          </a:prstGeom>
        </p:spPr>
      </p:pic>
      <p:pic>
        <p:nvPicPr>
          <p:cNvPr id="13" name="Picture 12"/>
          <p:cNvPicPr>
            <a:picLocks noChangeAspect="1"/>
          </p:cNvPicPr>
          <p:nvPr/>
        </p:nvPicPr>
        <p:blipFill>
          <a:blip r:embed="rId10"/>
          <a:stretch>
            <a:fillRect/>
          </a:stretch>
        </p:blipFill>
        <p:spPr>
          <a:xfrm>
            <a:off x="4201424" y="872337"/>
            <a:ext cx="1463045" cy="384016"/>
          </a:xfrm>
          <a:prstGeom prst="rect">
            <a:avLst/>
          </a:prstGeom>
        </p:spPr>
      </p:pic>
      <p:pic>
        <p:nvPicPr>
          <p:cNvPr id="14" name="Picture 13"/>
          <p:cNvPicPr>
            <a:picLocks noChangeAspect="1"/>
          </p:cNvPicPr>
          <p:nvPr/>
        </p:nvPicPr>
        <p:blipFill>
          <a:blip r:embed="rId11"/>
          <a:stretch>
            <a:fillRect/>
          </a:stretch>
        </p:blipFill>
        <p:spPr>
          <a:xfrm>
            <a:off x="3825810" y="2414004"/>
            <a:ext cx="4390781" cy="1850752"/>
          </a:xfrm>
          <a:prstGeom prst="rect">
            <a:avLst/>
          </a:prstGeom>
        </p:spPr>
      </p:pic>
      <p:pic>
        <p:nvPicPr>
          <p:cNvPr id="15" name="Picture 14"/>
          <p:cNvPicPr>
            <a:picLocks noChangeAspect="1"/>
          </p:cNvPicPr>
          <p:nvPr/>
        </p:nvPicPr>
        <p:blipFill>
          <a:blip r:embed="rId9"/>
          <a:stretch>
            <a:fillRect/>
          </a:stretch>
        </p:blipFill>
        <p:spPr>
          <a:xfrm>
            <a:off x="5664470" y="2335672"/>
            <a:ext cx="586300" cy="739440"/>
          </a:xfrm>
          <a:prstGeom prst="rect">
            <a:avLst/>
          </a:prstGeom>
        </p:spPr>
      </p:pic>
      <p:pic>
        <p:nvPicPr>
          <p:cNvPr id="17" name="Picture 16"/>
          <p:cNvPicPr>
            <a:picLocks noChangeAspect="1"/>
          </p:cNvPicPr>
          <p:nvPr/>
        </p:nvPicPr>
        <p:blipFill>
          <a:blip r:embed="rId12"/>
          <a:stretch>
            <a:fillRect/>
          </a:stretch>
        </p:blipFill>
        <p:spPr>
          <a:xfrm>
            <a:off x="7725062" y="2335673"/>
            <a:ext cx="605511" cy="763667"/>
          </a:xfrm>
          <a:prstGeom prst="rect">
            <a:avLst/>
          </a:prstGeom>
        </p:spPr>
      </p:pic>
      <p:pic>
        <p:nvPicPr>
          <p:cNvPr id="18" name="Picture 17"/>
          <p:cNvPicPr>
            <a:picLocks noChangeAspect="1"/>
          </p:cNvPicPr>
          <p:nvPr/>
        </p:nvPicPr>
        <p:blipFill>
          <a:blip r:embed="rId13"/>
          <a:stretch>
            <a:fillRect/>
          </a:stretch>
        </p:blipFill>
        <p:spPr>
          <a:xfrm>
            <a:off x="6627968" y="4141616"/>
            <a:ext cx="735619" cy="1360437"/>
          </a:xfrm>
          <a:prstGeom prst="rect">
            <a:avLst/>
          </a:prstGeom>
        </p:spPr>
      </p:pic>
      <p:pic>
        <p:nvPicPr>
          <p:cNvPr id="20" name="Picture 19"/>
          <p:cNvPicPr>
            <a:picLocks noChangeAspect="1"/>
          </p:cNvPicPr>
          <p:nvPr/>
        </p:nvPicPr>
        <p:blipFill>
          <a:blip r:embed="rId14"/>
          <a:stretch>
            <a:fillRect/>
          </a:stretch>
        </p:blipFill>
        <p:spPr>
          <a:xfrm>
            <a:off x="8109716" y="2764078"/>
            <a:ext cx="3522568" cy="1150607"/>
          </a:xfrm>
          <a:prstGeom prst="rect">
            <a:avLst/>
          </a:prstGeom>
        </p:spPr>
      </p:pic>
      <p:sp>
        <p:nvSpPr>
          <p:cNvPr id="5" name="TextBox 4"/>
          <p:cNvSpPr txBox="1"/>
          <p:nvPr/>
        </p:nvSpPr>
        <p:spPr>
          <a:xfrm>
            <a:off x="182881" y="215538"/>
            <a:ext cx="4950823" cy="454420"/>
          </a:xfrm>
          <a:prstGeom prst="rect">
            <a:avLst/>
          </a:prstGeom>
          <a:noFill/>
        </p:spPr>
        <p:txBody>
          <a:bodyPr wrap="square" rtlCol="0">
            <a:spAutoFit/>
          </a:bodyPr>
          <a:lstStyle/>
          <a:p>
            <a:r>
              <a:rPr lang="en-US" sz="2353" err="1"/>
              <a:t>ApplyAndAutocorrect</a:t>
            </a:r>
            <a:r>
              <a:rPr lang="en-US" sz="2353"/>
              <a:t> Flow</a:t>
            </a:r>
          </a:p>
        </p:txBody>
      </p:sp>
    </p:spTree>
    <p:extLst>
      <p:ext uri="{BB962C8B-B14F-4D97-AF65-F5344CB8AC3E}">
        <p14:creationId xmlns:p14="http://schemas.microsoft.com/office/powerpoint/2010/main" val="1467890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0"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0"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ReverseDSC</a:t>
            </a:r>
          </a:p>
        </p:txBody>
      </p:sp>
      <p:sp>
        <p:nvSpPr>
          <p:cNvPr id="24" name="TextBox 23">
            <a:extLst>
              <a:ext uri="{FF2B5EF4-FFF2-40B4-BE49-F238E27FC236}">
                <a16:creationId xmlns:a16="http://schemas.microsoft.com/office/drawing/2014/main" id="{832CCD12-A966-45D9-9116-AF36D17A568B}"/>
              </a:ext>
            </a:extLst>
          </p:cNvPr>
          <p:cNvSpPr txBox="1"/>
          <p:nvPr/>
        </p:nvSpPr>
        <p:spPr>
          <a:xfrm>
            <a:off x="984025" y="1935966"/>
            <a:ext cx="10415573" cy="3046988"/>
          </a:xfrm>
          <a:prstGeom prst="rect">
            <a:avLst/>
          </a:prstGeom>
          <a:noFill/>
        </p:spPr>
        <p:txBody>
          <a:bodyPr wrap="square" rtlCol="0">
            <a:spAutoFit/>
          </a:bodyPr>
          <a:lstStyle/>
          <a:p>
            <a:pPr marL="285750" indent="-285750">
              <a:buFontTx/>
              <a:buChar char="-"/>
            </a:pPr>
            <a:r>
              <a:rPr lang="fr-CA" sz="2400" err="1"/>
              <a:t>Extract</a:t>
            </a:r>
            <a:r>
              <a:rPr lang="fr-CA" sz="2400"/>
              <a:t> DSC Configuration </a:t>
            </a:r>
            <a:r>
              <a:rPr lang="fr-CA" sz="2400" err="1"/>
              <a:t>from</a:t>
            </a:r>
            <a:r>
              <a:rPr lang="fr-CA" sz="2400"/>
              <a:t> </a:t>
            </a:r>
            <a:r>
              <a:rPr lang="fr-CA" sz="2400" err="1"/>
              <a:t>existing</a:t>
            </a:r>
            <a:r>
              <a:rPr lang="fr-CA" sz="2400"/>
              <a:t> </a:t>
            </a:r>
            <a:r>
              <a:rPr lang="fr-CA" sz="2400" err="1"/>
              <a:t>environments</a:t>
            </a:r>
            <a:r>
              <a:rPr lang="fr-CA" sz="2400"/>
              <a:t>.</a:t>
            </a:r>
          </a:p>
          <a:p>
            <a:pPr marL="285750" indent="-285750">
              <a:buFontTx/>
              <a:buChar char="-"/>
            </a:pPr>
            <a:endParaRPr lang="fr-CA" sz="2400"/>
          </a:p>
          <a:p>
            <a:pPr marL="285750" indent="-285750">
              <a:buFontTx/>
              <a:buChar char="-"/>
            </a:pPr>
            <a:r>
              <a:rPr lang="fr-CA" sz="2400"/>
              <a:t>Framework </a:t>
            </a:r>
            <a:r>
              <a:rPr lang="fr-CA" sz="2400" err="1"/>
              <a:t>that</a:t>
            </a:r>
            <a:r>
              <a:rPr lang="fr-CA" sz="2400"/>
              <a:t> </a:t>
            </a:r>
            <a:r>
              <a:rPr lang="fr-CA" sz="2400" err="1"/>
              <a:t>requires</a:t>
            </a:r>
            <a:r>
              <a:rPr lang="fr-CA" sz="2400"/>
              <a:t> a </a:t>
            </a:r>
            <a:r>
              <a:rPr lang="fr-CA" sz="2400" err="1"/>
              <a:t>technology</a:t>
            </a:r>
            <a:r>
              <a:rPr lang="fr-CA" sz="2400"/>
              <a:t> </a:t>
            </a:r>
            <a:r>
              <a:rPr lang="fr-CA" sz="2400" err="1"/>
              <a:t>specific</a:t>
            </a:r>
            <a:r>
              <a:rPr lang="fr-CA" sz="2400"/>
              <a:t> </a:t>
            </a:r>
            <a:r>
              <a:rPr lang="fr-CA" sz="2400" err="1"/>
              <a:t>Orchestrator</a:t>
            </a:r>
            <a:r>
              <a:rPr lang="fr-CA" sz="2400"/>
              <a:t> to </a:t>
            </a:r>
            <a:r>
              <a:rPr lang="fr-CA" sz="2400" err="1"/>
              <a:t>operate</a:t>
            </a:r>
            <a:r>
              <a:rPr lang="fr-CA" sz="2400"/>
              <a:t>..</a:t>
            </a:r>
          </a:p>
          <a:p>
            <a:pPr marL="285750" indent="-285750">
              <a:buFontTx/>
              <a:buChar char="-"/>
            </a:pPr>
            <a:endParaRPr lang="fr-CA" sz="2400"/>
          </a:p>
          <a:p>
            <a:pPr marL="285750" indent="-285750">
              <a:buFontTx/>
              <a:buChar char="-"/>
            </a:pPr>
            <a:r>
              <a:rPr lang="fr-CA" sz="2400"/>
              <a:t>ReverseDSC </a:t>
            </a:r>
            <a:r>
              <a:rPr lang="fr-CA" sz="2400" err="1"/>
              <a:t>Orchestrator</a:t>
            </a:r>
            <a:r>
              <a:rPr lang="fr-CA" sz="2400"/>
              <a:t> for SharePoint </a:t>
            </a:r>
            <a:r>
              <a:rPr lang="fr-CA" sz="2400" err="1"/>
              <a:t>is</a:t>
            </a:r>
            <a:r>
              <a:rPr lang="fr-CA" sz="2400"/>
              <a:t> </a:t>
            </a:r>
            <a:r>
              <a:rPr lang="fr-CA" sz="2400" err="1"/>
              <a:t>available</a:t>
            </a:r>
            <a:r>
              <a:rPr lang="fr-CA" sz="2400"/>
              <a:t> on the PowerShell </a:t>
            </a:r>
            <a:r>
              <a:rPr lang="fr-CA" sz="2400" err="1"/>
              <a:t>Gallery</a:t>
            </a:r>
            <a:r>
              <a:rPr lang="fr-CA" sz="2400"/>
              <a:t>;</a:t>
            </a:r>
          </a:p>
          <a:p>
            <a:pPr marL="285750" indent="-285750">
              <a:buFontTx/>
              <a:buChar char="-"/>
            </a:pPr>
            <a:endParaRPr lang="fr-CA" sz="2400"/>
          </a:p>
          <a:p>
            <a:r>
              <a:rPr lang="fr-CA" sz="2400"/>
              <a:t>	</a:t>
            </a:r>
            <a:r>
              <a:rPr lang="fr-CA" sz="2400" b="1"/>
              <a:t>Install-Script </a:t>
            </a:r>
            <a:r>
              <a:rPr lang="fr-CA" sz="2400" b="1" err="1"/>
              <a:t>SharePointDSC.Reverse</a:t>
            </a:r>
            <a:endParaRPr lang="fr-CA" sz="2400" b="1"/>
          </a:p>
          <a:p>
            <a:endParaRPr lang="fr-CA" sz="2400" b="1"/>
          </a:p>
        </p:txBody>
      </p:sp>
      <p:pic>
        <p:nvPicPr>
          <p:cNvPr id="3" name="Picture 2" descr="https://github.com/Microsoft/ReverseDSC/blob/master/Images/DSCModuleIcon.png?raw=true">
            <a:extLst>
              <a:ext uri="{FF2B5EF4-FFF2-40B4-BE49-F238E27FC236}">
                <a16:creationId xmlns:a16="http://schemas.microsoft.com/office/drawing/2014/main" id="{11E10273-FAA9-4D1A-A72F-AA9CFA33F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5795" y="4449815"/>
            <a:ext cx="2187318" cy="2187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805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normAutofit/>
          </a:bodyPr>
          <a:lstStyle/>
          <a:p>
            <a:r>
              <a:rPr lang="en-US" sz="3600" dirty="0"/>
              <a:t>Meet ‏</a:t>
            </a:r>
            <a:r>
              <a:rPr lang="en-US" sz="3200" dirty="0"/>
              <a:t>@NikCharlebois</a:t>
            </a:r>
          </a:p>
        </p:txBody>
      </p:sp>
      <p:sp>
        <p:nvSpPr>
          <p:cNvPr id="12" name="Content Placeholder 6"/>
          <p:cNvSpPr>
            <a:spLocks noGrp="1"/>
          </p:cNvSpPr>
          <p:nvPr>
            <p:ph idx="1"/>
          </p:nvPr>
        </p:nvSpPr>
        <p:spPr/>
        <p:txBody>
          <a:bodyPr>
            <a:normAutofit/>
          </a:bodyPr>
          <a:lstStyle/>
          <a:p>
            <a:pPr fontAlgn="base"/>
            <a:r>
              <a:rPr lang="en-US" sz="3200" dirty="0"/>
              <a:t>Microsoft Senior Premier Field Engineer</a:t>
            </a:r>
          </a:p>
          <a:p>
            <a:pPr lvl="1" fontAlgn="base"/>
            <a:r>
              <a:rPr lang="en-US" sz="2000" dirty="0"/>
              <a:t>Focusing on SharePoint Development and Automation</a:t>
            </a:r>
          </a:p>
          <a:p>
            <a:pPr lvl="1" fontAlgn="base"/>
            <a:r>
              <a:rPr lang="en-US" sz="2000" dirty="0"/>
              <a:t>Overall DSC goodness evangelist</a:t>
            </a:r>
          </a:p>
          <a:p>
            <a:pPr fontAlgn="base"/>
            <a:r>
              <a:rPr lang="en-US" sz="3200" dirty="0"/>
              <a:t>About Me</a:t>
            </a:r>
          </a:p>
          <a:p>
            <a:pPr lvl="1" fontAlgn="base"/>
            <a:r>
              <a:rPr lang="en-US" sz="2000" dirty="0"/>
              <a:t>Ex-PowerShell MVP</a:t>
            </a:r>
          </a:p>
          <a:p>
            <a:pPr lvl="1" fontAlgn="base"/>
            <a:r>
              <a:rPr lang="en-US" sz="2000" dirty="0"/>
              <a:t>Author of the books Beginning PowerShell for SharePoint 2013 and 2016 &amp; Office 365 Experts</a:t>
            </a:r>
          </a:p>
          <a:p>
            <a:pPr lvl="1" fontAlgn="base"/>
            <a:r>
              <a:rPr lang="en-US" sz="2000" dirty="0"/>
              <a:t>Based in Gatineau, Quebec</a:t>
            </a:r>
          </a:p>
          <a:p>
            <a:pPr lvl="1" fontAlgn="base"/>
            <a:r>
              <a:rPr lang="en-US" sz="2000" dirty="0"/>
              <a:t>Speaker at various technology conference</a:t>
            </a:r>
          </a:p>
          <a:p>
            <a:pPr lvl="1" fontAlgn="base"/>
            <a:r>
              <a:rPr lang="en-US" sz="2000" dirty="0"/>
              <a:t>Blogger at </a:t>
            </a:r>
            <a:r>
              <a:rPr lang="en-US" sz="2000" dirty="0">
                <a:hlinkClick r:id="rId3"/>
              </a:rPr>
              <a:t>http://NikCharlebois.com</a:t>
            </a:r>
            <a:r>
              <a:rPr lang="en-US" sz="2000" dirty="0"/>
              <a:t> </a:t>
            </a:r>
          </a:p>
          <a:p>
            <a:pPr lvl="1" fontAlgn="base"/>
            <a:r>
              <a:rPr lang="en-US" sz="2000" dirty="0"/>
              <a:t>Co-Owner of SharePointDSC and Owner of ReverseDSC &amp; Office365DSC</a:t>
            </a:r>
          </a:p>
        </p:txBody>
      </p:sp>
      <p:pic>
        <p:nvPicPr>
          <p:cNvPr id="1026" name="Picture 2" descr="Image may contain: 1 person">
            <a:extLst>
              <a:ext uri="{FF2B5EF4-FFF2-40B4-BE49-F238E27FC236}">
                <a16:creationId xmlns:a16="http://schemas.microsoft.com/office/drawing/2014/main" id="{62A5EA1E-80F5-4DDF-B4F0-DBE682EFC1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617" y="690007"/>
            <a:ext cx="3011186" cy="30111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441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ReverseDSC Scenarios</a:t>
            </a:r>
          </a:p>
        </p:txBody>
      </p:sp>
      <p:sp>
        <p:nvSpPr>
          <p:cNvPr id="24" name="TextBox 23">
            <a:extLst>
              <a:ext uri="{FF2B5EF4-FFF2-40B4-BE49-F238E27FC236}">
                <a16:creationId xmlns:a16="http://schemas.microsoft.com/office/drawing/2014/main" id="{832CCD12-A966-45D9-9116-AF36D17A568B}"/>
              </a:ext>
            </a:extLst>
          </p:cNvPr>
          <p:cNvSpPr txBox="1"/>
          <p:nvPr/>
        </p:nvSpPr>
        <p:spPr>
          <a:xfrm>
            <a:off x="984025" y="1935966"/>
            <a:ext cx="10415573" cy="4524315"/>
          </a:xfrm>
          <a:prstGeom prst="rect">
            <a:avLst/>
          </a:prstGeom>
          <a:noFill/>
        </p:spPr>
        <p:txBody>
          <a:bodyPr wrap="square" rtlCol="0">
            <a:spAutoFit/>
          </a:bodyPr>
          <a:lstStyle/>
          <a:p>
            <a:pPr marL="285750" indent="-285750">
              <a:buFontTx/>
              <a:buChar char="-"/>
            </a:pPr>
            <a:r>
              <a:rPr lang="fr-CA" sz="2400" dirty="0" err="1"/>
              <a:t>Recreating</a:t>
            </a:r>
            <a:r>
              <a:rPr lang="fr-CA" sz="2400" dirty="0"/>
              <a:t> an </a:t>
            </a:r>
            <a:r>
              <a:rPr lang="fr-CA" sz="2400" dirty="0" err="1"/>
              <a:t>environment</a:t>
            </a:r>
            <a:r>
              <a:rPr lang="fr-CA" sz="2400" dirty="0"/>
              <a:t> for Troubleshooting;</a:t>
            </a:r>
          </a:p>
          <a:p>
            <a:pPr marL="285750" indent="-285750">
              <a:buFontTx/>
              <a:buChar char="-"/>
            </a:pPr>
            <a:endParaRPr lang="fr-CA" sz="2400" dirty="0"/>
          </a:p>
          <a:p>
            <a:pPr marL="285750" indent="-285750">
              <a:buFontTx/>
              <a:buChar char="-"/>
            </a:pPr>
            <a:r>
              <a:rPr lang="fr-CA" sz="2400" dirty="0"/>
              <a:t>Point-in-time snapshot;</a:t>
            </a:r>
          </a:p>
          <a:p>
            <a:pPr marL="285750" indent="-285750">
              <a:buFontTx/>
              <a:buChar char="-"/>
            </a:pPr>
            <a:endParaRPr lang="fr-CA" sz="2400" dirty="0"/>
          </a:p>
          <a:p>
            <a:pPr marL="285750" indent="-285750">
              <a:buFontTx/>
              <a:buChar char="-"/>
            </a:pPr>
            <a:r>
              <a:rPr lang="fr-CA" sz="2400" dirty="0"/>
              <a:t>Delta </a:t>
            </a:r>
            <a:r>
              <a:rPr lang="fr-CA" sz="2400" dirty="0" err="1"/>
              <a:t>Analysis</a:t>
            </a:r>
            <a:r>
              <a:rPr lang="fr-CA" sz="2400" dirty="0"/>
              <a:t>;</a:t>
            </a:r>
          </a:p>
          <a:p>
            <a:pPr marL="285750" indent="-285750">
              <a:buFontTx/>
              <a:buChar char="-"/>
            </a:pPr>
            <a:endParaRPr lang="fr-CA" sz="2400" dirty="0"/>
          </a:p>
          <a:p>
            <a:pPr marL="285750" indent="-285750">
              <a:buFontTx/>
              <a:buChar char="-"/>
            </a:pPr>
            <a:r>
              <a:rPr lang="fr-CA" sz="2400" dirty="0" err="1"/>
              <a:t>Disaster</a:t>
            </a:r>
            <a:r>
              <a:rPr lang="fr-CA" sz="2400" dirty="0"/>
              <a:t> </a:t>
            </a:r>
            <a:r>
              <a:rPr lang="fr-CA" sz="2400" dirty="0" err="1"/>
              <a:t>Recovery</a:t>
            </a:r>
            <a:r>
              <a:rPr lang="fr-CA" sz="2400" dirty="0"/>
              <a:t>;</a:t>
            </a:r>
          </a:p>
          <a:p>
            <a:pPr marL="285750" indent="-285750">
              <a:buFontTx/>
              <a:buChar char="-"/>
            </a:pPr>
            <a:endParaRPr lang="fr-CA" sz="2400" dirty="0"/>
          </a:p>
          <a:p>
            <a:pPr marL="285750" indent="-285750">
              <a:buFontTx/>
              <a:buChar char="-"/>
            </a:pPr>
            <a:r>
              <a:rPr lang="fr-CA" sz="2400" dirty="0" err="1"/>
              <a:t>On-boarding</a:t>
            </a:r>
            <a:r>
              <a:rPr lang="fr-CA" sz="2400" dirty="0"/>
              <a:t> </a:t>
            </a:r>
            <a:r>
              <a:rPr lang="fr-CA" sz="2400" dirty="0" err="1"/>
              <a:t>existing</a:t>
            </a:r>
            <a:r>
              <a:rPr lang="fr-CA" sz="2400" dirty="0"/>
              <a:t> </a:t>
            </a:r>
            <a:r>
              <a:rPr lang="fr-CA" sz="2400" dirty="0" err="1"/>
              <a:t>environment</a:t>
            </a:r>
            <a:r>
              <a:rPr lang="fr-CA" sz="2400" dirty="0"/>
              <a:t> onto DSC for monitoring;</a:t>
            </a:r>
          </a:p>
          <a:p>
            <a:pPr marL="285750" indent="-285750">
              <a:buFontTx/>
              <a:buChar char="-"/>
            </a:pPr>
            <a:endParaRPr lang="fr-CA" sz="2400" dirty="0"/>
          </a:p>
          <a:p>
            <a:pPr marL="285750" indent="-285750">
              <a:buFontTx/>
              <a:buChar char="-"/>
            </a:pPr>
            <a:r>
              <a:rPr lang="fr-CA" sz="2400" dirty="0" err="1"/>
              <a:t>Keeping</a:t>
            </a:r>
            <a:r>
              <a:rPr lang="fr-CA" sz="2400" dirty="0"/>
              <a:t> </a:t>
            </a:r>
            <a:r>
              <a:rPr lang="fr-CA" sz="2400" dirty="0" err="1"/>
              <a:t>environments</a:t>
            </a:r>
            <a:r>
              <a:rPr lang="fr-CA" sz="2400" dirty="0"/>
              <a:t> in-</a:t>
            </a:r>
            <a:r>
              <a:rPr lang="fr-CA" sz="2400" dirty="0" err="1"/>
              <a:t>sync</a:t>
            </a:r>
            <a:r>
              <a:rPr lang="fr-CA" sz="2400" dirty="0"/>
              <a:t>;</a:t>
            </a:r>
          </a:p>
          <a:p>
            <a:endParaRPr lang="fr-CA" sz="2400" b="1" dirty="0"/>
          </a:p>
        </p:txBody>
      </p:sp>
      <p:pic>
        <p:nvPicPr>
          <p:cNvPr id="3" name="Picture 2" descr="https://github.com/Microsoft/ReverseDSC/blob/master/Images/DSCModuleIcon.png?raw=true">
            <a:extLst>
              <a:ext uri="{FF2B5EF4-FFF2-40B4-BE49-F238E27FC236}">
                <a16:creationId xmlns:a16="http://schemas.microsoft.com/office/drawing/2014/main" id="{11E10273-FAA9-4D1A-A72F-AA9CFA33F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5795" y="4449815"/>
            <a:ext cx="2187318" cy="2187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7780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4219C5-935F-498F-80FE-FD4B941CCD55}"/>
              </a:ext>
            </a:extLst>
          </p:cNvPr>
          <p:cNvSpPr>
            <a:spLocks noGrp="1"/>
          </p:cNvSpPr>
          <p:nvPr>
            <p:ph type="ctrTitle"/>
          </p:nvPr>
        </p:nvSpPr>
        <p:spPr/>
        <p:txBody>
          <a:bodyPr/>
          <a:lstStyle/>
          <a:p>
            <a:r>
              <a:rPr lang="en-CA"/>
              <a:t>Demo 2</a:t>
            </a:r>
          </a:p>
        </p:txBody>
      </p:sp>
      <p:sp>
        <p:nvSpPr>
          <p:cNvPr id="5" name="Subtitle 4">
            <a:extLst>
              <a:ext uri="{FF2B5EF4-FFF2-40B4-BE49-F238E27FC236}">
                <a16:creationId xmlns:a16="http://schemas.microsoft.com/office/drawing/2014/main" id="{BFCC6C0D-C5D2-46A6-BDE9-D188AD4D1531}"/>
              </a:ext>
            </a:extLst>
          </p:cNvPr>
          <p:cNvSpPr>
            <a:spLocks noGrp="1"/>
          </p:cNvSpPr>
          <p:nvPr>
            <p:ph type="subTitle" idx="1"/>
          </p:nvPr>
        </p:nvSpPr>
        <p:spPr/>
        <p:txBody>
          <a:bodyPr/>
          <a:lstStyle/>
          <a:p>
            <a:r>
              <a:rPr lang="en-CA"/>
              <a:t>ReverseDSC for SharePoint</a:t>
            </a:r>
          </a:p>
        </p:txBody>
      </p:sp>
    </p:spTree>
    <p:extLst>
      <p:ext uri="{BB962C8B-B14F-4D97-AF65-F5344CB8AC3E}">
        <p14:creationId xmlns:p14="http://schemas.microsoft.com/office/powerpoint/2010/main" val="4025916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2948799"/>
            <a:ext cx="7315200" cy="1474382"/>
          </a:xfrm>
        </p:spPr>
        <p:txBody>
          <a:bodyPr vert="horz" lIns="91440" tIns="45720" rIns="91440" bIns="45720" rtlCol="0" anchor="ctr">
            <a:normAutofit/>
          </a:bodyPr>
          <a:lstStyle/>
          <a:p>
            <a:pPr defTabSz="914400">
              <a:lnSpc>
                <a:spcPct val="90000"/>
              </a:lnSpc>
            </a:pPr>
            <a:r>
              <a:rPr lang="en-US" sz="6600" kern="1200" dirty="0">
                <a:solidFill>
                  <a:srgbClr val="FFFFFF"/>
                </a:solidFill>
                <a:latin typeface="+mj-lt"/>
                <a:ea typeface="+mj-ea"/>
                <a:cs typeface="+mj-cs"/>
              </a:rPr>
              <a:t>Office365DSC</a:t>
            </a:r>
          </a:p>
        </p:txBody>
      </p:sp>
    </p:spTree>
    <p:extLst>
      <p:ext uri="{BB962C8B-B14F-4D97-AF65-F5344CB8AC3E}">
        <p14:creationId xmlns:p14="http://schemas.microsoft.com/office/powerpoint/2010/main" val="36810728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Office365DSC</a:t>
            </a:r>
          </a:p>
        </p:txBody>
      </p:sp>
      <p:sp>
        <p:nvSpPr>
          <p:cNvPr id="24" name="TextBox 23">
            <a:extLst>
              <a:ext uri="{FF2B5EF4-FFF2-40B4-BE49-F238E27FC236}">
                <a16:creationId xmlns:a16="http://schemas.microsoft.com/office/drawing/2014/main" id="{832CCD12-A966-45D9-9116-AF36D17A568B}"/>
              </a:ext>
            </a:extLst>
          </p:cNvPr>
          <p:cNvSpPr txBox="1"/>
          <p:nvPr/>
        </p:nvSpPr>
        <p:spPr>
          <a:xfrm>
            <a:off x="984025" y="1935966"/>
            <a:ext cx="10415573" cy="461665"/>
          </a:xfrm>
          <a:prstGeom prst="rect">
            <a:avLst/>
          </a:prstGeom>
          <a:noFill/>
        </p:spPr>
        <p:txBody>
          <a:bodyPr wrap="square" rtlCol="0">
            <a:spAutoFit/>
          </a:bodyPr>
          <a:lstStyle/>
          <a:p>
            <a:pPr marL="285750" indent="-285750">
              <a:buFontTx/>
              <a:buChar char="-"/>
            </a:pPr>
            <a:r>
              <a:rPr lang="en-CA" sz="2400"/>
              <a:t>Will support all Office 365 Workloads:</a:t>
            </a:r>
          </a:p>
        </p:txBody>
      </p:sp>
      <p:sp>
        <p:nvSpPr>
          <p:cNvPr id="5" name="TextBox 4">
            <a:extLst>
              <a:ext uri="{FF2B5EF4-FFF2-40B4-BE49-F238E27FC236}">
                <a16:creationId xmlns:a16="http://schemas.microsoft.com/office/drawing/2014/main" id="{7C42340F-895E-46B5-A9B3-9BA4D440D51C}"/>
              </a:ext>
            </a:extLst>
          </p:cNvPr>
          <p:cNvSpPr txBox="1"/>
          <p:nvPr/>
        </p:nvSpPr>
        <p:spPr>
          <a:xfrm>
            <a:off x="4112029" y="6273225"/>
            <a:ext cx="8551026" cy="584775"/>
          </a:xfrm>
          <a:prstGeom prst="rect">
            <a:avLst/>
          </a:prstGeom>
          <a:noFill/>
        </p:spPr>
        <p:txBody>
          <a:bodyPr wrap="square" rtlCol="0">
            <a:spAutoFit/>
          </a:bodyPr>
          <a:lstStyle/>
          <a:p>
            <a:r>
              <a:rPr lang="en-CA" sz="3200">
                <a:solidFill>
                  <a:schemeClr val="accent1">
                    <a:lumMod val="75000"/>
                  </a:schemeClr>
                </a:solidFill>
                <a:hlinkClick r:id="rId2">
                  <a:extLst>
                    <a:ext uri="{A12FA001-AC4F-418D-AE19-62706E023703}">
                      <ahyp:hlinkClr xmlns:ahyp="http://schemas.microsoft.com/office/drawing/2018/hyperlinkcolor" val="tx"/>
                    </a:ext>
                  </a:extLst>
                </a:hlinkClick>
              </a:rPr>
              <a:t>Aka.ms/Office365DSC</a:t>
            </a:r>
            <a:endParaRPr lang="en-CA" sz="3200">
              <a:solidFill>
                <a:schemeClr val="accent1">
                  <a:lumMod val="75000"/>
                </a:schemeClr>
              </a:solidFill>
            </a:endParaRPr>
          </a:p>
        </p:txBody>
      </p:sp>
      <p:pic>
        <p:nvPicPr>
          <p:cNvPr id="6" name="Picture 5">
            <a:extLst>
              <a:ext uri="{FF2B5EF4-FFF2-40B4-BE49-F238E27FC236}">
                <a16:creationId xmlns:a16="http://schemas.microsoft.com/office/drawing/2014/main" id="{C48E6424-CBE8-44F7-BFCE-0EF90181BB82}"/>
              </a:ext>
            </a:extLst>
          </p:cNvPr>
          <p:cNvPicPr>
            <a:picLocks noChangeAspect="1"/>
          </p:cNvPicPr>
          <p:nvPr/>
        </p:nvPicPr>
        <p:blipFill>
          <a:blip r:embed="rId3"/>
          <a:stretch>
            <a:fillRect/>
          </a:stretch>
        </p:blipFill>
        <p:spPr>
          <a:xfrm>
            <a:off x="5477336" y="4665245"/>
            <a:ext cx="1428949" cy="1428949"/>
          </a:xfrm>
          <a:prstGeom prst="rect">
            <a:avLst/>
          </a:prstGeom>
        </p:spPr>
      </p:pic>
      <p:pic>
        <p:nvPicPr>
          <p:cNvPr id="8" name="Picture 7">
            <a:extLst>
              <a:ext uri="{FF2B5EF4-FFF2-40B4-BE49-F238E27FC236}">
                <a16:creationId xmlns:a16="http://schemas.microsoft.com/office/drawing/2014/main" id="{1C9D0719-FCCB-4ECA-9896-52A200A9B4BD}"/>
              </a:ext>
            </a:extLst>
          </p:cNvPr>
          <p:cNvPicPr>
            <a:picLocks noChangeAspect="1"/>
          </p:cNvPicPr>
          <p:nvPr/>
        </p:nvPicPr>
        <p:blipFill>
          <a:blip r:embed="rId4"/>
          <a:stretch>
            <a:fillRect/>
          </a:stretch>
        </p:blipFill>
        <p:spPr>
          <a:xfrm>
            <a:off x="1318301" y="2526585"/>
            <a:ext cx="1311198" cy="486858"/>
          </a:xfrm>
          <a:prstGeom prst="rect">
            <a:avLst/>
          </a:prstGeom>
        </p:spPr>
      </p:pic>
      <p:pic>
        <p:nvPicPr>
          <p:cNvPr id="10" name="Picture 9">
            <a:extLst>
              <a:ext uri="{FF2B5EF4-FFF2-40B4-BE49-F238E27FC236}">
                <a16:creationId xmlns:a16="http://schemas.microsoft.com/office/drawing/2014/main" id="{6B1BA9AB-1A41-4BB4-A8D4-9B9C4B66A109}"/>
              </a:ext>
            </a:extLst>
          </p:cNvPr>
          <p:cNvPicPr>
            <a:picLocks noChangeAspect="1"/>
          </p:cNvPicPr>
          <p:nvPr/>
        </p:nvPicPr>
        <p:blipFill>
          <a:blip r:embed="rId5"/>
          <a:stretch>
            <a:fillRect/>
          </a:stretch>
        </p:blipFill>
        <p:spPr>
          <a:xfrm>
            <a:off x="2806221" y="2569989"/>
            <a:ext cx="1171575" cy="400050"/>
          </a:xfrm>
          <a:prstGeom prst="rect">
            <a:avLst/>
          </a:prstGeom>
        </p:spPr>
      </p:pic>
      <p:pic>
        <p:nvPicPr>
          <p:cNvPr id="12" name="Picture 11">
            <a:extLst>
              <a:ext uri="{FF2B5EF4-FFF2-40B4-BE49-F238E27FC236}">
                <a16:creationId xmlns:a16="http://schemas.microsoft.com/office/drawing/2014/main" id="{D9735051-CD4F-4D4A-A64D-CF4C5327EE27}"/>
              </a:ext>
            </a:extLst>
          </p:cNvPr>
          <p:cNvPicPr>
            <a:picLocks noChangeAspect="1"/>
          </p:cNvPicPr>
          <p:nvPr/>
        </p:nvPicPr>
        <p:blipFill>
          <a:blip r:embed="rId6"/>
          <a:stretch>
            <a:fillRect/>
          </a:stretch>
        </p:blipFill>
        <p:spPr>
          <a:xfrm>
            <a:off x="4202053" y="2555701"/>
            <a:ext cx="1262063" cy="414338"/>
          </a:xfrm>
          <a:prstGeom prst="rect">
            <a:avLst/>
          </a:prstGeom>
        </p:spPr>
      </p:pic>
      <p:pic>
        <p:nvPicPr>
          <p:cNvPr id="14" name="Picture 13">
            <a:extLst>
              <a:ext uri="{FF2B5EF4-FFF2-40B4-BE49-F238E27FC236}">
                <a16:creationId xmlns:a16="http://schemas.microsoft.com/office/drawing/2014/main" id="{74611923-7F17-4F04-B9D6-58B40D0DD528}"/>
              </a:ext>
            </a:extLst>
          </p:cNvPr>
          <p:cNvPicPr>
            <a:picLocks noChangeAspect="1"/>
          </p:cNvPicPr>
          <p:nvPr/>
        </p:nvPicPr>
        <p:blipFill>
          <a:blip r:embed="rId7"/>
          <a:stretch>
            <a:fillRect/>
          </a:stretch>
        </p:blipFill>
        <p:spPr>
          <a:xfrm>
            <a:off x="5688373" y="2555701"/>
            <a:ext cx="1143000" cy="414338"/>
          </a:xfrm>
          <a:prstGeom prst="rect">
            <a:avLst/>
          </a:prstGeom>
        </p:spPr>
      </p:pic>
      <p:pic>
        <p:nvPicPr>
          <p:cNvPr id="16" name="Picture 15">
            <a:extLst>
              <a:ext uri="{FF2B5EF4-FFF2-40B4-BE49-F238E27FC236}">
                <a16:creationId xmlns:a16="http://schemas.microsoft.com/office/drawing/2014/main" id="{6B22BBE4-E6C3-43C3-ABE0-C84BEA51136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31373" y="2555701"/>
            <a:ext cx="1081088" cy="414338"/>
          </a:xfrm>
          <a:prstGeom prst="rect">
            <a:avLst/>
          </a:prstGeom>
        </p:spPr>
      </p:pic>
      <p:pic>
        <p:nvPicPr>
          <p:cNvPr id="17" name="Picture 16" descr="A close up of a logo&#10;&#10;Description automatically generated">
            <a:extLst>
              <a:ext uri="{FF2B5EF4-FFF2-40B4-BE49-F238E27FC236}">
                <a16:creationId xmlns:a16="http://schemas.microsoft.com/office/drawing/2014/main" id="{FBA36A51-7111-4EB2-96D4-4D8BE978DC03}"/>
              </a:ext>
            </a:extLst>
          </p:cNvPr>
          <p:cNvPicPr>
            <a:picLocks noChangeAspect="1"/>
          </p:cNvPicPr>
          <p:nvPr/>
        </p:nvPicPr>
        <p:blipFill>
          <a:blip r:embed="rId9"/>
          <a:stretch>
            <a:fillRect/>
          </a:stretch>
        </p:blipFill>
        <p:spPr>
          <a:xfrm flipH="1">
            <a:off x="8017514" y="2599804"/>
            <a:ext cx="402072" cy="340420"/>
          </a:xfrm>
          <a:prstGeom prst="rect">
            <a:avLst/>
          </a:prstGeom>
        </p:spPr>
      </p:pic>
      <p:sp>
        <p:nvSpPr>
          <p:cNvPr id="18" name="TextBox 17">
            <a:extLst>
              <a:ext uri="{FF2B5EF4-FFF2-40B4-BE49-F238E27FC236}">
                <a16:creationId xmlns:a16="http://schemas.microsoft.com/office/drawing/2014/main" id="{AB2C1362-9A3A-460E-B919-B58F33C39F56}"/>
              </a:ext>
            </a:extLst>
          </p:cNvPr>
          <p:cNvSpPr txBox="1"/>
          <p:nvPr/>
        </p:nvSpPr>
        <p:spPr>
          <a:xfrm>
            <a:off x="8419586" y="2643706"/>
            <a:ext cx="1700879" cy="307777"/>
          </a:xfrm>
          <a:prstGeom prst="rect">
            <a:avLst/>
          </a:prstGeom>
          <a:noFill/>
        </p:spPr>
        <p:txBody>
          <a:bodyPr wrap="square" rtlCol="0">
            <a:spAutoFit/>
          </a:bodyPr>
          <a:lstStyle/>
          <a:p>
            <a:r>
              <a:rPr lang="en-CA" sz="1400"/>
              <a:t>PowerApps</a:t>
            </a:r>
          </a:p>
        </p:txBody>
      </p:sp>
      <p:pic>
        <p:nvPicPr>
          <p:cNvPr id="20" name="Picture 19" descr="A close up of a logo&#10;&#10;Description automatically generated">
            <a:extLst>
              <a:ext uri="{FF2B5EF4-FFF2-40B4-BE49-F238E27FC236}">
                <a16:creationId xmlns:a16="http://schemas.microsoft.com/office/drawing/2014/main" id="{5A956AE8-6FB7-4E24-A852-D42D811DC200}"/>
              </a:ext>
            </a:extLst>
          </p:cNvPr>
          <p:cNvPicPr>
            <a:picLocks noChangeAspect="1"/>
          </p:cNvPicPr>
          <p:nvPr/>
        </p:nvPicPr>
        <p:blipFill>
          <a:blip r:embed="rId10"/>
          <a:stretch>
            <a:fillRect/>
          </a:stretch>
        </p:blipFill>
        <p:spPr>
          <a:xfrm>
            <a:off x="9484002" y="2643706"/>
            <a:ext cx="397072" cy="291376"/>
          </a:xfrm>
          <a:prstGeom prst="rect">
            <a:avLst/>
          </a:prstGeom>
        </p:spPr>
      </p:pic>
      <p:sp>
        <p:nvSpPr>
          <p:cNvPr id="22" name="TextBox 21">
            <a:extLst>
              <a:ext uri="{FF2B5EF4-FFF2-40B4-BE49-F238E27FC236}">
                <a16:creationId xmlns:a16="http://schemas.microsoft.com/office/drawing/2014/main" id="{CC12E940-A1E7-4098-9444-9E7072E8361E}"/>
              </a:ext>
            </a:extLst>
          </p:cNvPr>
          <p:cNvSpPr txBox="1"/>
          <p:nvPr/>
        </p:nvSpPr>
        <p:spPr>
          <a:xfrm>
            <a:off x="9883499" y="2609357"/>
            <a:ext cx="1700879" cy="307777"/>
          </a:xfrm>
          <a:prstGeom prst="rect">
            <a:avLst/>
          </a:prstGeom>
          <a:noFill/>
        </p:spPr>
        <p:txBody>
          <a:bodyPr wrap="square" rtlCol="0">
            <a:spAutoFit/>
          </a:bodyPr>
          <a:lstStyle/>
          <a:p>
            <a:r>
              <a:rPr lang="en-CA" sz="1400"/>
              <a:t>Flow   […]</a:t>
            </a:r>
          </a:p>
        </p:txBody>
      </p:sp>
      <p:sp>
        <p:nvSpPr>
          <p:cNvPr id="25" name="TextBox 24">
            <a:extLst>
              <a:ext uri="{FF2B5EF4-FFF2-40B4-BE49-F238E27FC236}">
                <a16:creationId xmlns:a16="http://schemas.microsoft.com/office/drawing/2014/main" id="{DE698F89-C9BE-428E-88F0-A5DC48E73A6F}"/>
              </a:ext>
            </a:extLst>
          </p:cNvPr>
          <p:cNvSpPr txBox="1"/>
          <p:nvPr/>
        </p:nvSpPr>
        <p:spPr>
          <a:xfrm>
            <a:off x="984023" y="3366004"/>
            <a:ext cx="10415573" cy="461665"/>
          </a:xfrm>
          <a:prstGeom prst="rect">
            <a:avLst/>
          </a:prstGeom>
          <a:noFill/>
        </p:spPr>
        <p:txBody>
          <a:bodyPr wrap="square" rtlCol="0">
            <a:spAutoFit/>
          </a:bodyPr>
          <a:lstStyle/>
          <a:p>
            <a:pPr marL="285750" indent="-285750">
              <a:buFontTx/>
              <a:buChar char="-"/>
            </a:pPr>
            <a:r>
              <a:rPr lang="en-CA" sz="2400" dirty="0"/>
              <a:t>Still in the early development phases</a:t>
            </a:r>
          </a:p>
        </p:txBody>
      </p:sp>
    </p:spTree>
    <p:extLst>
      <p:ext uri="{BB962C8B-B14F-4D97-AF65-F5344CB8AC3E}">
        <p14:creationId xmlns:p14="http://schemas.microsoft.com/office/powerpoint/2010/main" val="15960844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Office365DSC</a:t>
            </a:r>
          </a:p>
        </p:txBody>
      </p:sp>
      <p:sp>
        <p:nvSpPr>
          <p:cNvPr id="5" name="TextBox 4">
            <a:extLst>
              <a:ext uri="{FF2B5EF4-FFF2-40B4-BE49-F238E27FC236}">
                <a16:creationId xmlns:a16="http://schemas.microsoft.com/office/drawing/2014/main" id="{7C42340F-895E-46B5-A9B3-9BA4D440D51C}"/>
              </a:ext>
            </a:extLst>
          </p:cNvPr>
          <p:cNvSpPr txBox="1"/>
          <p:nvPr/>
        </p:nvSpPr>
        <p:spPr>
          <a:xfrm>
            <a:off x="3842751" y="5694563"/>
            <a:ext cx="8551026" cy="584775"/>
          </a:xfrm>
          <a:prstGeom prst="rect">
            <a:avLst/>
          </a:prstGeom>
          <a:noFill/>
        </p:spPr>
        <p:txBody>
          <a:bodyPr wrap="square" rtlCol="0" anchor="t">
            <a:spAutoFit/>
          </a:bodyPr>
          <a:lstStyle/>
          <a:p>
            <a:r>
              <a:rPr lang="en-CA" sz="3200">
                <a:solidFill>
                  <a:schemeClr val="accent3"/>
                </a:solidFill>
                <a:hlinkClick r:id="rId2"/>
              </a:rPr>
              <a:t>Aka.ms/Office365DSCWiki</a:t>
            </a:r>
            <a:endParaRPr lang="en-CA" sz="3200">
              <a:solidFill>
                <a:schemeClr val="accent3"/>
              </a:solidFill>
            </a:endParaRPr>
          </a:p>
        </p:txBody>
      </p:sp>
      <p:pic>
        <p:nvPicPr>
          <p:cNvPr id="6" name="Picture 5">
            <a:extLst>
              <a:ext uri="{FF2B5EF4-FFF2-40B4-BE49-F238E27FC236}">
                <a16:creationId xmlns:a16="http://schemas.microsoft.com/office/drawing/2014/main" id="{C48E6424-CBE8-44F7-BFCE-0EF90181BB82}"/>
              </a:ext>
            </a:extLst>
          </p:cNvPr>
          <p:cNvPicPr>
            <a:picLocks noChangeAspect="1"/>
          </p:cNvPicPr>
          <p:nvPr/>
        </p:nvPicPr>
        <p:blipFill>
          <a:blip r:embed="rId3"/>
          <a:stretch>
            <a:fillRect/>
          </a:stretch>
        </p:blipFill>
        <p:spPr>
          <a:xfrm>
            <a:off x="5397125" y="3874598"/>
            <a:ext cx="1428949" cy="1428949"/>
          </a:xfrm>
          <a:prstGeom prst="rect">
            <a:avLst/>
          </a:prstGeom>
        </p:spPr>
      </p:pic>
      <p:sp>
        <p:nvSpPr>
          <p:cNvPr id="25" name="TextBox 24">
            <a:extLst>
              <a:ext uri="{FF2B5EF4-FFF2-40B4-BE49-F238E27FC236}">
                <a16:creationId xmlns:a16="http://schemas.microsoft.com/office/drawing/2014/main" id="{DE698F89-C9BE-428E-88F0-A5DC48E73A6F}"/>
              </a:ext>
            </a:extLst>
          </p:cNvPr>
          <p:cNvSpPr txBox="1"/>
          <p:nvPr/>
        </p:nvSpPr>
        <p:spPr>
          <a:xfrm>
            <a:off x="932459" y="2363372"/>
            <a:ext cx="10415573" cy="461665"/>
          </a:xfrm>
          <a:prstGeom prst="rect">
            <a:avLst/>
          </a:prstGeom>
          <a:noFill/>
        </p:spPr>
        <p:txBody>
          <a:bodyPr wrap="square" rtlCol="0" anchor="t">
            <a:spAutoFit/>
          </a:bodyPr>
          <a:lstStyle/>
          <a:p>
            <a:pPr marL="285750" indent="-285750">
              <a:buFontTx/>
              <a:buChar char="-"/>
            </a:pPr>
            <a:r>
              <a:rPr lang="en-CA" sz="2400"/>
              <a:t>Visit wiki for details on current workloads</a:t>
            </a:r>
          </a:p>
        </p:txBody>
      </p:sp>
    </p:spTree>
    <p:extLst>
      <p:ext uri="{BB962C8B-B14F-4D97-AF65-F5344CB8AC3E}">
        <p14:creationId xmlns:p14="http://schemas.microsoft.com/office/powerpoint/2010/main" val="5547976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Office365DSC</a:t>
            </a:r>
          </a:p>
        </p:txBody>
      </p:sp>
      <p:sp>
        <p:nvSpPr>
          <p:cNvPr id="24" name="TextBox 23">
            <a:extLst>
              <a:ext uri="{FF2B5EF4-FFF2-40B4-BE49-F238E27FC236}">
                <a16:creationId xmlns:a16="http://schemas.microsoft.com/office/drawing/2014/main" id="{832CCD12-A966-45D9-9116-AF36D17A568B}"/>
              </a:ext>
            </a:extLst>
          </p:cNvPr>
          <p:cNvSpPr txBox="1"/>
          <p:nvPr/>
        </p:nvSpPr>
        <p:spPr>
          <a:xfrm>
            <a:off x="984025" y="1935966"/>
            <a:ext cx="10415573" cy="2308324"/>
          </a:xfrm>
          <a:prstGeom prst="rect">
            <a:avLst/>
          </a:prstGeom>
          <a:noFill/>
        </p:spPr>
        <p:txBody>
          <a:bodyPr wrap="square" rtlCol="0">
            <a:spAutoFit/>
          </a:bodyPr>
          <a:lstStyle/>
          <a:p>
            <a:pPr marL="285750" indent="-285750">
              <a:buFontTx/>
              <a:buChar char="-"/>
            </a:pPr>
            <a:r>
              <a:rPr lang="en-CA" sz="2400"/>
              <a:t>Create new site collections, new Teams &amp; Channels, manage groups, users and licenses, etc.</a:t>
            </a:r>
            <a:endParaRPr lang="fr-CA" sz="2400"/>
          </a:p>
          <a:p>
            <a:pPr marL="285750" indent="-285750">
              <a:buFontTx/>
              <a:buChar char="-"/>
            </a:pPr>
            <a:endParaRPr lang="fr-CA" sz="2400"/>
          </a:p>
          <a:p>
            <a:pPr marL="285750" indent="-285750">
              <a:buFontTx/>
              <a:buChar char="-"/>
            </a:pPr>
            <a:r>
              <a:rPr lang="fr-CA" sz="2400" err="1"/>
              <a:t>Allows</a:t>
            </a:r>
            <a:r>
              <a:rPr lang="fr-CA" sz="2400"/>
              <a:t> for </a:t>
            </a:r>
            <a:r>
              <a:rPr lang="fr-CA" sz="2400" err="1"/>
              <a:t>integration</a:t>
            </a:r>
            <a:r>
              <a:rPr lang="fr-CA" sz="2400"/>
              <a:t> </a:t>
            </a:r>
            <a:r>
              <a:rPr lang="fr-CA" sz="2400" err="1"/>
              <a:t>between</a:t>
            </a:r>
            <a:r>
              <a:rPr lang="fr-CA" sz="2400"/>
              <a:t> Office 365 </a:t>
            </a:r>
            <a:r>
              <a:rPr lang="fr-CA" sz="2400" err="1"/>
              <a:t>Configs</a:t>
            </a:r>
            <a:r>
              <a:rPr lang="fr-CA" sz="2400"/>
              <a:t> and Azure </a:t>
            </a:r>
            <a:r>
              <a:rPr lang="fr-CA" sz="2400" err="1"/>
              <a:t>DevOPS</a:t>
            </a:r>
            <a:r>
              <a:rPr lang="fr-CA" sz="2400"/>
              <a:t>;</a:t>
            </a:r>
          </a:p>
          <a:p>
            <a:pPr marL="285750" indent="-285750">
              <a:buFontTx/>
              <a:buChar char="-"/>
            </a:pPr>
            <a:endParaRPr lang="fr-CA" sz="2400"/>
          </a:p>
          <a:p>
            <a:pPr marL="285750" indent="-285750">
              <a:buFontTx/>
              <a:buChar char="-"/>
            </a:pPr>
            <a:r>
              <a:rPr lang="fr-CA" sz="2400" err="1"/>
              <a:t>Makes</a:t>
            </a:r>
            <a:r>
              <a:rPr lang="fr-CA" sz="2400"/>
              <a:t> </a:t>
            </a:r>
            <a:r>
              <a:rPr lang="fr-CA" sz="2400" err="1"/>
              <a:t>it</a:t>
            </a:r>
            <a:r>
              <a:rPr lang="fr-CA" sz="2400"/>
              <a:t> </a:t>
            </a:r>
            <a:r>
              <a:rPr lang="fr-CA" sz="2400" err="1"/>
              <a:t>easy</a:t>
            </a:r>
            <a:r>
              <a:rPr lang="fr-CA" sz="2400"/>
              <a:t> to configure multiple tenants the </a:t>
            </a:r>
            <a:r>
              <a:rPr lang="fr-CA" sz="2400" err="1"/>
              <a:t>same</a:t>
            </a:r>
            <a:r>
              <a:rPr lang="fr-CA" sz="2400"/>
              <a:t>;</a:t>
            </a:r>
            <a:endParaRPr lang="en-CA" sz="2400"/>
          </a:p>
        </p:txBody>
      </p:sp>
      <p:pic>
        <p:nvPicPr>
          <p:cNvPr id="1026" name="Picture 2" descr="See the source image">
            <a:extLst>
              <a:ext uri="{FF2B5EF4-FFF2-40B4-BE49-F238E27FC236}">
                <a16:creationId xmlns:a16="http://schemas.microsoft.com/office/drawing/2014/main" id="{E5A7C42B-0D23-409B-8EC0-88FE3A8CC3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5290" y="4851531"/>
            <a:ext cx="1655870" cy="1655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83935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Office365DSC</a:t>
            </a:r>
          </a:p>
        </p:txBody>
      </p:sp>
      <p:sp>
        <p:nvSpPr>
          <p:cNvPr id="5" name="TextBox 4">
            <a:extLst>
              <a:ext uri="{FF2B5EF4-FFF2-40B4-BE49-F238E27FC236}">
                <a16:creationId xmlns:a16="http://schemas.microsoft.com/office/drawing/2014/main" id="{7C42340F-895E-46B5-A9B3-9BA4D440D51C}"/>
              </a:ext>
            </a:extLst>
          </p:cNvPr>
          <p:cNvSpPr txBox="1"/>
          <p:nvPr/>
        </p:nvSpPr>
        <p:spPr>
          <a:xfrm>
            <a:off x="3842751" y="5694563"/>
            <a:ext cx="8551026" cy="584775"/>
          </a:xfrm>
          <a:prstGeom prst="rect">
            <a:avLst/>
          </a:prstGeom>
          <a:noFill/>
        </p:spPr>
        <p:txBody>
          <a:bodyPr wrap="square" rtlCol="0" anchor="t">
            <a:spAutoFit/>
          </a:bodyPr>
          <a:lstStyle/>
          <a:p>
            <a:r>
              <a:rPr lang="en-CA" sz="3200">
                <a:solidFill>
                  <a:schemeClr val="accent3"/>
                </a:solidFill>
                <a:hlinkClick r:id="rId2"/>
              </a:rPr>
              <a:t>Aka.ms/Office365DSC</a:t>
            </a:r>
            <a:endParaRPr lang="en-CA" sz="3200">
              <a:solidFill>
                <a:schemeClr val="accent3"/>
              </a:solidFill>
            </a:endParaRPr>
          </a:p>
        </p:txBody>
      </p:sp>
      <p:pic>
        <p:nvPicPr>
          <p:cNvPr id="6" name="Picture 5">
            <a:extLst>
              <a:ext uri="{FF2B5EF4-FFF2-40B4-BE49-F238E27FC236}">
                <a16:creationId xmlns:a16="http://schemas.microsoft.com/office/drawing/2014/main" id="{C48E6424-CBE8-44F7-BFCE-0EF90181BB82}"/>
              </a:ext>
            </a:extLst>
          </p:cNvPr>
          <p:cNvPicPr>
            <a:picLocks noChangeAspect="1"/>
          </p:cNvPicPr>
          <p:nvPr/>
        </p:nvPicPr>
        <p:blipFill>
          <a:blip r:embed="rId3"/>
          <a:stretch>
            <a:fillRect/>
          </a:stretch>
        </p:blipFill>
        <p:spPr>
          <a:xfrm>
            <a:off x="5397125" y="3874598"/>
            <a:ext cx="1428949" cy="1428949"/>
          </a:xfrm>
          <a:prstGeom prst="rect">
            <a:avLst/>
          </a:prstGeom>
        </p:spPr>
      </p:pic>
      <p:sp>
        <p:nvSpPr>
          <p:cNvPr id="25" name="TextBox 24">
            <a:extLst>
              <a:ext uri="{FF2B5EF4-FFF2-40B4-BE49-F238E27FC236}">
                <a16:creationId xmlns:a16="http://schemas.microsoft.com/office/drawing/2014/main" id="{DE698F89-C9BE-428E-88F0-A5DC48E73A6F}"/>
              </a:ext>
            </a:extLst>
          </p:cNvPr>
          <p:cNvSpPr txBox="1"/>
          <p:nvPr/>
        </p:nvSpPr>
        <p:spPr>
          <a:xfrm>
            <a:off x="1057645" y="2259467"/>
            <a:ext cx="10415573" cy="2739211"/>
          </a:xfrm>
          <a:prstGeom prst="rect">
            <a:avLst/>
          </a:prstGeom>
          <a:noFill/>
        </p:spPr>
        <p:txBody>
          <a:bodyPr wrap="square" rtlCol="0" anchor="t">
            <a:spAutoFit/>
          </a:bodyPr>
          <a:lstStyle/>
          <a:p>
            <a:r>
              <a:rPr lang="en-CA" sz="2800" b="1"/>
              <a:t>Help wanted </a:t>
            </a:r>
          </a:p>
          <a:p>
            <a:pPr marL="457200" indent="-457200">
              <a:buFont typeface="Corbel" panose="020B0503020204020204" pitchFamily="34" charset="0"/>
              <a:buChar char="⁻"/>
            </a:pPr>
            <a:r>
              <a:rPr lang="en-CA" sz="2400"/>
              <a:t>Testing</a:t>
            </a:r>
            <a:endParaRPr lang="en-CA" sz="2800" b="1"/>
          </a:p>
          <a:p>
            <a:pPr marL="457200" indent="-457200">
              <a:buFont typeface="Corbel" panose="020B0503020204020204" pitchFamily="34" charset="0"/>
              <a:buChar char="⁻"/>
            </a:pPr>
            <a:r>
              <a:rPr lang="en-CA" sz="2400"/>
              <a:t>Development</a:t>
            </a:r>
          </a:p>
          <a:p>
            <a:pPr marL="457200" indent="-457200">
              <a:buFont typeface="Corbel" panose="020B0503020204020204" pitchFamily="34" charset="0"/>
              <a:buChar char="⁻"/>
            </a:pPr>
            <a:r>
              <a:rPr lang="en-CA" sz="2400"/>
              <a:t>Suggestions and ideas</a:t>
            </a:r>
          </a:p>
          <a:p>
            <a:pPr marL="457200" indent="-457200">
              <a:buFont typeface="Corbel" panose="020B0503020204020204" pitchFamily="34" charset="0"/>
              <a:buChar char="⁻"/>
            </a:pPr>
            <a:r>
              <a:rPr lang="en-CA" sz="2400"/>
              <a:t>Please visit </a:t>
            </a:r>
            <a:r>
              <a:rPr lang="en-CA" sz="2400" err="1"/>
              <a:t>Github</a:t>
            </a:r>
            <a:r>
              <a:rPr lang="en-CA" sz="2400"/>
              <a:t> site</a:t>
            </a:r>
          </a:p>
          <a:p>
            <a:endParaRPr lang="en-CA" sz="2400"/>
          </a:p>
          <a:p>
            <a:pPr marL="342900" indent="-342900">
              <a:buFont typeface="Arial"/>
              <a:buChar char="•"/>
            </a:pPr>
            <a:endParaRPr lang="en-CA" sz="2400"/>
          </a:p>
        </p:txBody>
      </p:sp>
    </p:spTree>
    <p:extLst>
      <p:ext uri="{BB962C8B-B14F-4D97-AF65-F5344CB8AC3E}">
        <p14:creationId xmlns:p14="http://schemas.microsoft.com/office/powerpoint/2010/main" val="35079553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4219C5-935F-498F-80FE-FD4B941CCD55}"/>
              </a:ext>
            </a:extLst>
          </p:cNvPr>
          <p:cNvSpPr>
            <a:spLocks noGrp="1"/>
          </p:cNvSpPr>
          <p:nvPr>
            <p:ph type="ctrTitle"/>
          </p:nvPr>
        </p:nvSpPr>
        <p:spPr/>
        <p:txBody>
          <a:bodyPr/>
          <a:lstStyle/>
          <a:p>
            <a:r>
              <a:rPr lang="en-CA" dirty="0"/>
              <a:t>Demo 3</a:t>
            </a:r>
          </a:p>
        </p:txBody>
      </p:sp>
      <p:sp>
        <p:nvSpPr>
          <p:cNvPr id="5" name="Subtitle 4">
            <a:extLst>
              <a:ext uri="{FF2B5EF4-FFF2-40B4-BE49-F238E27FC236}">
                <a16:creationId xmlns:a16="http://schemas.microsoft.com/office/drawing/2014/main" id="{BFCC6C0D-C5D2-46A6-BDE9-D188AD4D1531}"/>
              </a:ext>
            </a:extLst>
          </p:cNvPr>
          <p:cNvSpPr>
            <a:spLocks noGrp="1"/>
          </p:cNvSpPr>
          <p:nvPr>
            <p:ph type="subTitle" idx="1"/>
          </p:nvPr>
        </p:nvSpPr>
        <p:spPr/>
        <p:txBody>
          <a:bodyPr/>
          <a:lstStyle/>
          <a:p>
            <a:r>
              <a:rPr lang="en-CA" dirty="0"/>
              <a:t>Teams Deployment</a:t>
            </a:r>
          </a:p>
        </p:txBody>
      </p:sp>
    </p:spTree>
    <p:extLst>
      <p:ext uri="{BB962C8B-B14F-4D97-AF65-F5344CB8AC3E}">
        <p14:creationId xmlns:p14="http://schemas.microsoft.com/office/powerpoint/2010/main" val="35005631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4219C5-935F-498F-80FE-FD4B941CCD55}"/>
              </a:ext>
            </a:extLst>
          </p:cNvPr>
          <p:cNvSpPr>
            <a:spLocks noGrp="1"/>
          </p:cNvSpPr>
          <p:nvPr>
            <p:ph type="ctrTitle"/>
          </p:nvPr>
        </p:nvSpPr>
        <p:spPr/>
        <p:txBody>
          <a:bodyPr/>
          <a:lstStyle/>
          <a:p>
            <a:r>
              <a:rPr lang="en-CA" dirty="0"/>
              <a:t>Demo 4</a:t>
            </a:r>
          </a:p>
        </p:txBody>
      </p:sp>
      <p:sp>
        <p:nvSpPr>
          <p:cNvPr id="5" name="Subtitle 4">
            <a:extLst>
              <a:ext uri="{FF2B5EF4-FFF2-40B4-BE49-F238E27FC236}">
                <a16:creationId xmlns:a16="http://schemas.microsoft.com/office/drawing/2014/main" id="{BFCC6C0D-C5D2-46A6-BDE9-D188AD4D1531}"/>
              </a:ext>
            </a:extLst>
          </p:cNvPr>
          <p:cNvSpPr>
            <a:spLocks noGrp="1"/>
          </p:cNvSpPr>
          <p:nvPr>
            <p:ph type="subTitle" idx="1"/>
          </p:nvPr>
        </p:nvSpPr>
        <p:spPr/>
        <p:txBody>
          <a:bodyPr/>
          <a:lstStyle/>
          <a:p>
            <a:r>
              <a:rPr lang="en-CA" dirty="0"/>
              <a:t>Tenants Synchronization</a:t>
            </a:r>
          </a:p>
        </p:txBody>
      </p:sp>
    </p:spTree>
    <p:extLst>
      <p:ext uri="{BB962C8B-B14F-4D97-AF65-F5344CB8AC3E}">
        <p14:creationId xmlns:p14="http://schemas.microsoft.com/office/powerpoint/2010/main" val="315641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3223" y="3052123"/>
            <a:ext cx="7315200" cy="1474382"/>
          </a:xfrm>
        </p:spPr>
        <p:txBody>
          <a:bodyPr vert="horz" lIns="91440" tIns="45720" rIns="91440" bIns="45720" rtlCol="0" anchor="ctr">
            <a:normAutofit/>
          </a:bodyPr>
          <a:lstStyle/>
          <a:p>
            <a:pPr defTabSz="914400">
              <a:lnSpc>
                <a:spcPct val="90000"/>
              </a:lnSpc>
            </a:pPr>
            <a:r>
              <a:rPr lang="en-US" sz="6600" kern="1200" dirty="0">
                <a:solidFill>
                  <a:srgbClr val="FFFFFF"/>
                </a:solidFill>
                <a:latin typeface="+mj-lt"/>
                <a:ea typeface="+mj-ea"/>
                <a:cs typeface="+mj-cs"/>
              </a:rPr>
              <a:t>Azure Automation</a:t>
            </a:r>
          </a:p>
        </p:txBody>
      </p:sp>
    </p:spTree>
    <p:extLst>
      <p:ext uri="{BB962C8B-B14F-4D97-AF65-F5344CB8AC3E}">
        <p14:creationId xmlns:p14="http://schemas.microsoft.com/office/powerpoint/2010/main" val="3906033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vert="horz" lIns="91440" tIns="45720" rIns="91440" bIns="45720" rtlCol="0" anchor="ctr">
            <a:normAutofit/>
          </a:bodyPr>
          <a:lstStyle/>
          <a:p>
            <a:pPr algn="ctr" defTabSz="914400">
              <a:lnSpc>
                <a:spcPct val="90000"/>
              </a:lnSpc>
            </a:pPr>
            <a:r>
              <a:rPr lang="en-US" sz="4000" kern="1200">
                <a:solidFill>
                  <a:srgbClr val="FFFFFF"/>
                </a:solidFill>
                <a:latin typeface="+mj-lt"/>
                <a:ea typeface="+mj-ea"/>
                <a:cs typeface="+mj-cs"/>
              </a:rPr>
              <a:t>Managing Expectations</a:t>
            </a:r>
          </a:p>
        </p:txBody>
      </p:sp>
      <p:sp>
        <p:nvSpPr>
          <p:cNvPr id="6" name="Text Placeholder 5"/>
          <p:cNvSpPr>
            <a:spLocks noGrp="1"/>
          </p:cNvSpPr>
          <p:nvPr>
            <p:ph idx="1"/>
          </p:nvPr>
        </p:nvSpPr>
        <p:spPr/>
        <p:txBody>
          <a:bodyPr vert="horz" lIns="91440" tIns="45720" rIns="91440" bIns="45720" rtlCol="0">
            <a:normAutofit/>
          </a:bodyPr>
          <a:lstStyle/>
          <a:p>
            <a:pPr indent="-228600" defTabSz="914400">
              <a:lnSpc>
                <a:spcPct val="90000"/>
              </a:lnSpc>
              <a:buFont typeface="Arial" panose="020B0604020202020204" pitchFamily="34" charset="0"/>
              <a:buChar char="•"/>
            </a:pPr>
            <a:r>
              <a:rPr lang="en-US" dirty="0">
                <a:solidFill>
                  <a:srgbClr val="000000"/>
                </a:solidFill>
              </a:rPr>
              <a:t>Kind of a……Very technical session</a:t>
            </a:r>
            <a:endParaRPr lang="en-US" sz="2000" dirty="0">
              <a:solidFill>
                <a:srgbClr val="000000"/>
              </a:solidFill>
              <a:latin typeface="+mn-lt"/>
              <a:cs typeface="+mn-cs"/>
            </a:endParaRPr>
          </a:p>
          <a:p>
            <a:pPr indent="-228600" defTabSz="914400">
              <a:lnSpc>
                <a:spcPct val="90000"/>
              </a:lnSpc>
              <a:buFont typeface="Arial" panose="020B0604020202020204" pitchFamily="34" charset="0"/>
              <a:buChar char="•"/>
            </a:pPr>
            <a:endParaRPr lang="en-US" sz="2000" dirty="0">
              <a:solidFill>
                <a:srgbClr val="000000"/>
              </a:solidFill>
              <a:latin typeface="+mn-lt"/>
              <a:cs typeface="+mn-cs"/>
            </a:endParaRPr>
          </a:p>
          <a:p>
            <a:pPr indent="-228600" defTabSz="914400">
              <a:lnSpc>
                <a:spcPct val="90000"/>
              </a:lnSpc>
              <a:buFont typeface="Arial" panose="020B0604020202020204" pitchFamily="34" charset="0"/>
              <a:buChar char="•"/>
            </a:pPr>
            <a:r>
              <a:rPr lang="en-US" sz="2000" dirty="0">
                <a:solidFill>
                  <a:srgbClr val="000000"/>
                </a:solidFill>
                <a:latin typeface="+mn-lt"/>
                <a:cs typeface="+mn-cs"/>
              </a:rPr>
              <a:t>We’ll take about 15 minutes to do an introduction to DSC;</a:t>
            </a:r>
          </a:p>
          <a:p>
            <a:pPr indent="-228600" defTabSz="914400">
              <a:lnSpc>
                <a:spcPct val="90000"/>
              </a:lnSpc>
              <a:buFont typeface="Arial" panose="020B0604020202020204" pitchFamily="34" charset="0"/>
              <a:buChar char="•"/>
            </a:pPr>
            <a:endParaRPr lang="en-US" sz="2000" dirty="0">
              <a:solidFill>
                <a:srgbClr val="000000"/>
              </a:solidFill>
              <a:latin typeface="+mn-lt"/>
              <a:cs typeface="+mn-cs"/>
            </a:endParaRPr>
          </a:p>
          <a:p>
            <a:pPr indent="-228600" defTabSz="914400">
              <a:lnSpc>
                <a:spcPct val="90000"/>
              </a:lnSpc>
              <a:buFont typeface="Arial" panose="020B0604020202020204" pitchFamily="34" charset="0"/>
              <a:buChar char="•"/>
            </a:pPr>
            <a:r>
              <a:rPr lang="en-US" sz="2000" dirty="0">
                <a:solidFill>
                  <a:srgbClr val="000000"/>
                </a:solidFill>
                <a:latin typeface="+mn-lt"/>
                <a:cs typeface="+mn-cs"/>
              </a:rPr>
              <a:t>Please ask your questions as we go;</a:t>
            </a:r>
          </a:p>
        </p:txBody>
      </p:sp>
      <p:pic>
        <p:nvPicPr>
          <p:cNvPr id="3" name="Picture 2">
            <a:extLst>
              <a:ext uri="{FF2B5EF4-FFF2-40B4-BE49-F238E27FC236}">
                <a16:creationId xmlns:a16="http://schemas.microsoft.com/office/drawing/2014/main" id="{BCD6952B-79E1-40BA-8B3A-2328BDFA36AD}"/>
              </a:ext>
            </a:extLst>
          </p:cNvPr>
          <p:cNvPicPr>
            <a:picLocks noChangeAspect="1"/>
          </p:cNvPicPr>
          <p:nvPr/>
        </p:nvPicPr>
        <p:blipFill>
          <a:blip r:embed="rId3"/>
          <a:stretch>
            <a:fillRect/>
          </a:stretch>
        </p:blipFill>
        <p:spPr>
          <a:xfrm>
            <a:off x="10416722" y="6138552"/>
            <a:ext cx="1689952" cy="554815"/>
          </a:xfrm>
          <a:prstGeom prst="rect">
            <a:avLst/>
          </a:prstGeom>
        </p:spPr>
      </p:pic>
    </p:spTree>
    <p:extLst>
      <p:ext uri="{BB962C8B-B14F-4D97-AF65-F5344CB8AC3E}">
        <p14:creationId xmlns:p14="http://schemas.microsoft.com/office/powerpoint/2010/main" val="69870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a:t>Pull Server</a:t>
            </a:r>
          </a:p>
        </p:txBody>
      </p:sp>
      <p:sp>
        <p:nvSpPr>
          <p:cNvPr id="10" name="TextBox 9">
            <a:extLst>
              <a:ext uri="{FF2B5EF4-FFF2-40B4-BE49-F238E27FC236}">
                <a16:creationId xmlns:a16="http://schemas.microsoft.com/office/drawing/2014/main" id="{12B0AC7A-141B-478E-BC80-CCDB2A2A44DF}"/>
              </a:ext>
            </a:extLst>
          </p:cNvPr>
          <p:cNvSpPr txBox="1"/>
          <p:nvPr/>
        </p:nvSpPr>
        <p:spPr>
          <a:xfrm>
            <a:off x="993308" y="2484491"/>
            <a:ext cx="9717790" cy="830997"/>
          </a:xfrm>
          <a:prstGeom prst="rect">
            <a:avLst/>
          </a:prstGeom>
          <a:noFill/>
        </p:spPr>
        <p:txBody>
          <a:bodyPr wrap="square" rtlCol="0">
            <a:spAutoFit/>
          </a:bodyPr>
          <a:lstStyle/>
          <a:p>
            <a:pPr marL="285750" indent="-285750">
              <a:buFontTx/>
              <a:buChar char="-"/>
            </a:pPr>
            <a:r>
              <a:rPr lang="en-CA" sz="2400" dirty="0"/>
              <a:t>Central server that stores all configurations for your enterprise (e.g. WFE, </a:t>
            </a:r>
            <a:r>
              <a:rPr lang="en-CA" sz="2400" dirty="0" err="1"/>
              <a:t>SQLServer</a:t>
            </a:r>
            <a:r>
              <a:rPr lang="en-CA" sz="2400" dirty="0"/>
              <a:t>, DC, etc.)c</a:t>
            </a:r>
          </a:p>
        </p:txBody>
      </p:sp>
      <p:sp>
        <p:nvSpPr>
          <p:cNvPr id="3" name="Rectangle 2">
            <a:extLst>
              <a:ext uri="{FF2B5EF4-FFF2-40B4-BE49-F238E27FC236}">
                <a16:creationId xmlns:a16="http://schemas.microsoft.com/office/drawing/2014/main" id="{89A3A111-5F46-4492-A436-72FB2B55B35B}"/>
              </a:ext>
            </a:extLst>
          </p:cNvPr>
          <p:cNvSpPr/>
          <p:nvPr/>
        </p:nvSpPr>
        <p:spPr>
          <a:xfrm>
            <a:off x="1507375" y="4466705"/>
            <a:ext cx="2698865" cy="11305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Pull Server</a:t>
            </a:r>
          </a:p>
        </p:txBody>
      </p:sp>
      <p:pic>
        <p:nvPicPr>
          <p:cNvPr id="5" name="Picture 4">
            <a:extLst>
              <a:ext uri="{FF2B5EF4-FFF2-40B4-BE49-F238E27FC236}">
                <a16:creationId xmlns:a16="http://schemas.microsoft.com/office/drawing/2014/main" id="{3CA65FDD-5BC9-4368-BD50-8F240AD2EEF9}"/>
              </a:ext>
            </a:extLst>
          </p:cNvPr>
          <p:cNvPicPr>
            <a:picLocks noChangeAspect="1"/>
          </p:cNvPicPr>
          <p:nvPr/>
        </p:nvPicPr>
        <p:blipFill>
          <a:blip r:embed="rId2"/>
          <a:stretch>
            <a:fillRect/>
          </a:stretch>
        </p:blipFill>
        <p:spPr>
          <a:xfrm>
            <a:off x="2366342" y="5226376"/>
            <a:ext cx="980930" cy="980930"/>
          </a:xfrm>
          <a:prstGeom prst="rect">
            <a:avLst/>
          </a:prstGeom>
        </p:spPr>
      </p:pic>
      <p:pic>
        <p:nvPicPr>
          <p:cNvPr id="9" name="Picture 8">
            <a:extLst>
              <a:ext uri="{FF2B5EF4-FFF2-40B4-BE49-F238E27FC236}">
                <a16:creationId xmlns:a16="http://schemas.microsoft.com/office/drawing/2014/main" id="{DD663D13-DFDD-497C-918E-7195463C6013}"/>
              </a:ext>
            </a:extLst>
          </p:cNvPr>
          <p:cNvPicPr>
            <a:picLocks noChangeAspect="1"/>
          </p:cNvPicPr>
          <p:nvPr/>
        </p:nvPicPr>
        <p:blipFill>
          <a:blip r:embed="rId3"/>
          <a:stretch>
            <a:fillRect/>
          </a:stretch>
        </p:blipFill>
        <p:spPr>
          <a:xfrm>
            <a:off x="6292659" y="3704711"/>
            <a:ext cx="470024" cy="693920"/>
          </a:xfrm>
          <a:prstGeom prst="rect">
            <a:avLst/>
          </a:prstGeom>
        </p:spPr>
      </p:pic>
      <p:pic>
        <p:nvPicPr>
          <p:cNvPr id="14" name="Picture 13">
            <a:extLst>
              <a:ext uri="{FF2B5EF4-FFF2-40B4-BE49-F238E27FC236}">
                <a16:creationId xmlns:a16="http://schemas.microsoft.com/office/drawing/2014/main" id="{79B7804E-061B-43AC-BB47-31464DCF45F1}"/>
              </a:ext>
            </a:extLst>
          </p:cNvPr>
          <p:cNvPicPr>
            <a:picLocks noChangeAspect="1"/>
          </p:cNvPicPr>
          <p:nvPr/>
        </p:nvPicPr>
        <p:blipFill>
          <a:blip r:embed="rId3"/>
          <a:stretch>
            <a:fillRect/>
          </a:stretch>
        </p:blipFill>
        <p:spPr>
          <a:xfrm>
            <a:off x="6728198" y="4727947"/>
            <a:ext cx="470024" cy="693920"/>
          </a:xfrm>
          <a:prstGeom prst="rect">
            <a:avLst/>
          </a:prstGeom>
        </p:spPr>
      </p:pic>
      <p:pic>
        <p:nvPicPr>
          <p:cNvPr id="15" name="Picture 14">
            <a:extLst>
              <a:ext uri="{FF2B5EF4-FFF2-40B4-BE49-F238E27FC236}">
                <a16:creationId xmlns:a16="http://schemas.microsoft.com/office/drawing/2014/main" id="{D5A6B923-B698-4FD0-AF59-86D1A513B4CC}"/>
              </a:ext>
            </a:extLst>
          </p:cNvPr>
          <p:cNvPicPr>
            <a:picLocks noChangeAspect="1"/>
          </p:cNvPicPr>
          <p:nvPr/>
        </p:nvPicPr>
        <p:blipFill>
          <a:blip r:embed="rId3"/>
          <a:stretch>
            <a:fillRect/>
          </a:stretch>
        </p:blipFill>
        <p:spPr>
          <a:xfrm>
            <a:off x="6292496" y="5751183"/>
            <a:ext cx="470024" cy="693920"/>
          </a:xfrm>
          <a:prstGeom prst="rect">
            <a:avLst/>
          </a:prstGeom>
        </p:spPr>
      </p:pic>
      <p:sp>
        <p:nvSpPr>
          <p:cNvPr id="16" name="Arrow: Left-Right 15">
            <a:extLst>
              <a:ext uri="{FF2B5EF4-FFF2-40B4-BE49-F238E27FC236}">
                <a16:creationId xmlns:a16="http://schemas.microsoft.com/office/drawing/2014/main" id="{4B391852-868B-493E-9E53-FDF280306FDD}"/>
              </a:ext>
            </a:extLst>
          </p:cNvPr>
          <p:cNvSpPr/>
          <p:nvPr/>
        </p:nvSpPr>
        <p:spPr>
          <a:xfrm rot="20079103">
            <a:off x="4353356" y="4486432"/>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Arrow: Left-Right 16">
            <a:extLst>
              <a:ext uri="{FF2B5EF4-FFF2-40B4-BE49-F238E27FC236}">
                <a16:creationId xmlns:a16="http://schemas.microsoft.com/office/drawing/2014/main" id="{A20DF22A-5610-4E3F-A9DA-0E91C4D112E5}"/>
              </a:ext>
            </a:extLst>
          </p:cNvPr>
          <p:cNvSpPr/>
          <p:nvPr/>
        </p:nvSpPr>
        <p:spPr>
          <a:xfrm>
            <a:off x="4542913" y="5124353"/>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Arrow: Left-Right 17">
            <a:extLst>
              <a:ext uri="{FF2B5EF4-FFF2-40B4-BE49-F238E27FC236}">
                <a16:creationId xmlns:a16="http://schemas.microsoft.com/office/drawing/2014/main" id="{47F7D266-3C35-46F7-92BC-B292CA883694}"/>
              </a:ext>
            </a:extLst>
          </p:cNvPr>
          <p:cNvSpPr/>
          <p:nvPr/>
        </p:nvSpPr>
        <p:spPr>
          <a:xfrm rot="1245366">
            <a:off x="4410171" y="5741600"/>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00463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37"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barn(outVertical)">
                                      <p:cBhvr>
                                        <p:cTn id="29" dur="500"/>
                                        <p:tgtEl>
                                          <p:spTgt spid="16"/>
                                        </p:tgtEl>
                                      </p:cBhvr>
                                    </p:animEffect>
                                  </p:childTnLst>
                                </p:cTn>
                              </p:par>
                              <p:par>
                                <p:cTn id="30" presetID="16" presetClass="entr" presetSubtype="37"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barn(outVertical)">
                                      <p:cBhvr>
                                        <p:cTn id="32" dur="500"/>
                                        <p:tgtEl>
                                          <p:spTgt spid="17"/>
                                        </p:tgtEl>
                                      </p:cBhvr>
                                    </p:animEffect>
                                  </p:childTnLst>
                                </p:cTn>
                              </p:par>
                              <p:par>
                                <p:cTn id="33" presetID="16" presetClass="entr" presetSubtype="37"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barn(outVertical)">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animBg="1"/>
      <p:bldP spid="17" grpId="0" animBg="1"/>
      <p:bldP spid="1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a:t>Pull Server</a:t>
            </a:r>
          </a:p>
        </p:txBody>
      </p:sp>
      <p:sp>
        <p:nvSpPr>
          <p:cNvPr id="3" name="Rectangle 2">
            <a:extLst>
              <a:ext uri="{FF2B5EF4-FFF2-40B4-BE49-F238E27FC236}">
                <a16:creationId xmlns:a16="http://schemas.microsoft.com/office/drawing/2014/main" id="{89A3A111-5F46-4492-A436-72FB2B55B35B}"/>
              </a:ext>
            </a:extLst>
          </p:cNvPr>
          <p:cNvSpPr/>
          <p:nvPr/>
        </p:nvSpPr>
        <p:spPr>
          <a:xfrm>
            <a:off x="1507375" y="4466705"/>
            <a:ext cx="2698865" cy="11305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Pull Server</a:t>
            </a:r>
          </a:p>
        </p:txBody>
      </p:sp>
      <p:pic>
        <p:nvPicPr>
          <p:cNvPr id="5" name="Picture 4">
            <a:extLst>
              <a:ext uri="{FF2B5EF4-FFF2-40B4-BE49-F238E27FC236}">
                <a16:creationId xmlns:a16="http://schemas.microsoft.com/office/drawing/2014/main" id="{3CA65FDD-5BC9-4368-BD50-8F240AD2EEF9}"/>
              </a:ext>
            </a:extLst>
          </p:cNvPr>
          <p:cNvPicPr>
            <a:picLocks noChangeAspect="1"/>
          </p:cNvPicPr>
          <p:nvPr/>
        </p:nvPicPr>
        <p:blipFill>
          <a:blip r:embed="rId2"/>
          <a:stretch>
            <a:fillRect/>
          </a:stretch>
        </p:blipFill>
        <p:spPr>
          <a:xfrm>
            <a:off x="2366342" y="5226376"/>
            <a:ext cx="980930" cy="980930"/>
          </a:xfrm>
          <a:prstGeom prst="rect">
            <a:avLst/>
          </a:prstGeom>
        </p:spPr>
      </p:pic>
      <p:pic>
        <p:nvPicPr>
          <p:cNvPr id="9" name="Picture 8">
            <a:extLst>
              <a:ext uri="{FF2B5EF4-FFF2-40B4-BE49-F238E27FC236}">
                <a16:creationId xmlns:a16="http://schemas.microsoft.com/office/drawing/2014/main" id="{DD663D13-DFDD-497C-918E-7195463C6013}"/>
              </a:ext>
            </a:extLst>
          </p:cNvPr>
          <p:cNvPicPr>
            <a:picLocks noChangeAspect="1"/>
          </p:cNvPicPr>
          <p:nvPr/>
        </p:nvPicPr>
        <p:blipFill>
          <a:blip r:embed="rId3"/>
          <a:stretch>
            <a:fillRect/>
          </a:stretch>
        </p:blipFill>
        <p:spPr>
          <a:xfrm>
            <a:off x="6292659" y="3704711"/>
            <a:ext cx="470024" cy="693920"/>
          </a:xfrm>
          <a:prstGeom prst="rect">
            <a:avLst/>
          </a:prstGeom>
        </p:spPr>
      </p:pic>
      <p:pic>
        <p:nvPicPr>
          <p:cNvPr id="14" name="Picture 13">
            <a:extLst>
              <a:ext uri="{FF2B5EF4-FFF2-40B4-BE49-F238E27FC236}">
                <a16:creationId xmlns:a16="http://schemas.microsoft.com/office/drawing/2014/main" id="{79B7804E-061B-43AC-BB47-31464DCF45F1}"/>
              </a:ext>
            </a:extLst>
          </p:cNvPr>
          <p:cNvPicPr>
            <a:picLocks noChangeAspect="1"/>
          </p:cNvPicPr>
          <p:nvPr/>
        </p:nvPicPr>
        <p:blipFill>
          <a:blip r:embed="rId3"/>
          <a:stretch>
            <a:fillRect/>
          </a:stretch>
        </p:blipFill>
        <p:spPr>
          <a:xfrm>
            <a:off x="6728198" y="4727947"/>
            <a:ext cx="470024" cy="693920"/>
          </a:xfrm>
          <a:prstGeom prst="rect">
            <a:avLst/>
          </a:prstGeom>
        </p:spPr>
      </p:pic>
      <p:pic>
        <p:nvPicPr>
          <p:cNvPr id="15" name="Picture 14">
            <a:extLst>
              <a:ext uri="{FF2B5EF4-FFF2-40B4-BE49-F238E27FC236}">
                <a16:creationId xmlns:a16="http://schemas.microsoft.com/office/drawing/2014/main" id="{D5A6B923-B698-4FD0-AF59-86D1A513B4CC}"/>
              </a:ext>
            </a:extLst>
          </p:cNvPr>
          <p:cNvPicPr>
            <a:picLocks noChangeAspect="1"/>
          </p:cNvPicPr>
          <p:nvPr/>
        </p:nvPicPr>
        <p:blipFill>
          <a:blip r:embed="rId3"/>
          <a:stretch>
            <a:fillRect/>
          </a:stretch>
        </p:blipFill>
        <p:spPr>
          <a:xfrm>
            <a:off x="6292496" y="5751183"/>
            <a:ext cx="470024" cy="693920"/>
          </a:xfrm>
          <a:prstGeom prst="rect">
            <a:avLst/>
          </a:prstGeom>
        </p:spPr>
      </p:pic>
      <p:sp>
        <p:nvSpPr>
          <p:cNvPr id="16" name="Arrow: Left-Right 15">
            <a:extLst>
              <a:ext uri="{FF2B5EF4-FFF2-40B4-BE49-F238E27FC236}">
                <a16:creationId xmlns:a16="http://schemas.microsoft.com/office/drawing/2014/main" id="{4B391852-868B-493E-9E53-FDF280306FDD}"/>
              </a:ext>
            </a:extLst>
          </p:cNvPr>
          <p:cNvSpPr/>
          <p:nvPr/>
        </p:nvSpPr>
        <p:spPr>
          <a:xfrm rot="20079103">
            <a:off x="4353356" y="4486432"/>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Arrow: Left-Right 16">
            <a:extLst>
              <a:ext uri="{FF2B5EF4-FFF2-40B4-BE49-F238E27FC236}">
                <a16:creationId xmlns:a16="http://schemas.microsoft.com/office/drawing/2014/main" id="{A20DF22A-5610-4E3F-A9DA-0E91C4D112E5}"/>
              </a:ext>
            </a:extLst>
          </p:cNvPr>
          <p:cNvSpPr/>
          <p:nvPr/>
        </p:nvSpPr>
        <p:spPr>
          <a:xfrm>
            <a:off x="4542913" y="5124353"/>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Arrow: Left-Right 17">
            <a:extLst>
              <a:ext uri="{FF2B5EF4-FFF2-40B4-BE49-F238E27FC236}">
                <a16:creationId xmlns:a16="http://schemas.microsoft.com/office/drawing/2014/main" id="{47F7D266-3C35-46F7-92BC-B292CA883694}"/>
              </a:ext>
            </a:extLst>
          </p:cNvPr>
          <p:cNvSpPr/>
          <p:nvPr/>
        </p:nvSpPr>
        <p:spPr>
          <a:xfrm rot="1245366">
            <a:off x="4410171" y="5741600"/>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9" name="Picture 18">
            <a:extLst>
              <a:ext uri="{FF2B5EF4-FFF2-40B4-BE49-F238E27FC236}">
                <a16:creationId xmlns:a16="http://schemas.microsoft.com/office/drawing/2014/main" id="{61A0C661-8875-4A9C-9685-ABD285073DD1}"/>
              </a:ext>
            </a:extLst>
          </p:cNvPr>
          <p:cNvPicPr>
            <a:picLocks noChangeAspect="1"/>
          </p:cNvPicPr>
          <p:nvPr/>
        </p:nvPicPr>
        <p:blipFill>
          <a:blip r:embed="rId2"/>
          <a:stretch>
            <a:fillRect/>
          </a:stretch>
        </p:blipFill>
        <p:spPr>
          <a:xfrm>
            <a:off x="6453798" y="4078355"/>
            <a:ext cx="388350" cy="388350"/>
          </a:xfrm>
          <a:prstGeom prst="rect">
            <a:avLst/>
          </a:prstGeom>
        </p:spPr>
      </p:pic>
      <p:pic>
        <p:nvPicPr>
          <p:cNvPr id="21" name="Picture 20">
            <a:extLst>
              <a:ext uri="{FF2B5EF4-FFF2-40B4-BE49-F238E27FC236}">
                <a16:creationId xmlns:a16="http://schemas.microsoft.com/office/drawing/2014/main" id="{71F8B7E2-328D-498A-BC5B-CA393484C8C7}"/>
              </a:ext>
            </a:extLst>
          </p:cNvPr>
          <p:cNvPicPr>
            <a:picLocks noChangeAspect="1"/>
          </p:cNvPicPr>
          <p:nvPr/>
        </p:nvPicPr>
        <p:blipFill>
          <a:blip r:embed="rId2"/>
          <a:stretch>
            <a:fillRect/>
          </a:stretch>
        </p:blipFill>
        <p:spPr>
          <a:xfrm>
            <a:off x="6928021" y="5103613"/>
            <a:ext cx="388350" cy="388350"/>
          </a:xfrm>
          <a:prstGeom prst="rect">
            <a:avLst/>
          </a:prstGeom>
        </p:spPr>
      </p:pic>
      <p:pic>
        <p:nvPicPr>
          <p:cNvPr id="23" name="Picture 22">
            <a:extLst>
              <a:ext uri="{FF2B5EF4-FFF2-40B4-BE49-F238E27FC236}">
                <a16:creationId xmlns:a16="http://schemas.microsoft.com/office/drawing/2014/main" id="{95351056-5D05-423F-9A17-6CB8FCE90080}"/>
              </a:ext>
            </a:extLst>
          </p:cNvPr>
          <p:cNvPicPr>
            <a:picLocks noChangeAspect="1"/>
          </p:cNvPicPr>
          <p:nvPr/>
        </p:nvPicPr>
        <p:blipFill>
          <a:blip r:embed="rId2"/>
          <a:stretch>
            <a:fillRect/>
          </a:stretch>
        </p:blipFill>
        <p:spPr>
          <a:xfrm>
            <a:off x="6453798" y="6098143"/>
            <a:ext cx="388350" cy="388350"/>
          </a:xfrm>
          <a:prstGeom prst="rect">
            <a:avLst/>
          </a:prstGeom>
        </p:spPr>
      </p:pic>
      <p:sp>
        <p:nvSpPr>
          <p:cNvPr id="24" name="TextBox 23">
            <a:extLst>
              <a:ext uri="{FF2B5EF4-FFF2-40B4-BE49-F238E27FC236}">
                <a16:creationId xmlns:a16="http://schemas.microsoft.com/office/drawing/2014/main" id="{832CCD12-A966-45D9-9116-AF36D17A568B}"/>
              </a:ext>
            </a:extLst>
          </p:cNvPr>
          <p:cNvSpPr txBox="1"/>
          <p:nvPr/>
        </p:nvSpPr>
        <p:spPr>
          <a:xfrm>
            <a:off x="993308" y="2484491"/>
            <a:ext cx="9717790" cy="830997"/>
          </a:xfrm>
          <a:prstGeom prst="rect">
            <a:avLst/>
          </a:prstGeom>
          <a:noFill/>
        </p:spPr>
        <p:txBody>
          <a:bodyPr wrap="square" rtlCol="0">
            <a:spAutoFit/>
          </a:bodyPr>
          <a:lstStyle/>
          <a:p>
            <a:pPr marL="285750" indent="-285750">
              <a:buFontTx/>
              <a:buChar char="-"/>
            </a:pPr>
            <a:r>
              <a:rPr lang="en-CA" sz="2400" dirty="0"/>
              <a:t>Central server that stores all configurations for your enterprise (e.g. WFE, </a:t>
            </a:r>
            <a:r>
              <a:rPr lang="en-CA" sz="2400" dirty="0" err="1"/>
              <a:t>SQLServer</a:t>
            </a:r>
            <a:r>
              <a:rPr lang="en-CA" sz="2400" dirty="0"/>
              <a:t>, DC, etc.)</a:t>
            </a:r>
          </a:p>
        </p:txBody>
      </p:sp>
    </p:spTree>
    <p:extLst>
      <p:ext uri="{BB962C8B-B14F-4D97-AF65-F5344CB8AC3E}">
        <p14:creationId xmlns:p14="http://schemas.microsoft.com/office/powerpoint/2010/main" val="446912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solidFill>
              </a:rPr>
              <a:t>Overview of AADSC</a:t>
            </a:r>
          </a:p>
        </p:txBody>
      </p:sp>
      <p:sp>
        <p:nvSpPr>
          <p:cNvPr id="5" name="Content Placeholder 3"/>
          <p:cNvSpPr>
            <a:spLocks noGrp="1"/>
          </p:cNvSpPr>
          <p:nvPr>
            <p:ph idx="1"/>
          </p:nvPr>
        </p:nvSpPr>
        <p:spPr>
          <a:xfrm>
            <a:off x="5281352" y="1873187"/>
            <a:ext cx="6356544" cy="4256532"/>
          </a:xfrm>
        </p:spPr>
        <p:txBody>
          <a:bodyPr anchor="ctr">
            <a:normAutofit/>
          </a:bodyPr>
          <a:lstStyle/>
          <a:p>
            <a:r>
              <a:rPr lang="en-US" sz="2000" dirty="0">
                <a:solidFill>
                  <a:srgbClr val="000000"/>
                </a:solidFill>
              </a:rPr>
              <a:t>Pull Server as a Service;</a:t>
            </a:r>
          </a:p>
          <a:p>
            <a:endParaRPr lang="en-US" sz="2000" dirty="0">
              <a:solidFill>
                <a:srgbClr val="000000"/>
              </a:solidFill>
            </a:endParaRPr>
          </a:p>
          <a:p>
            <a:r>
              <a:rPr lang="en-US" sz="2000" dirty="0">
                <a:solidFill>
                  <a:srgbClr val="000000"/>
                </a:solidFill>
              </a:rPr>
              <a:t>Included as part of an Azure Automation Account;</a:t>
            </a:r>
          </a:p>
          <a:p>
            <a:endParaRPr lang="en-US" dirty="0">
              <a:solidFill>
                <a:srgbClr val="000000"/>
              </a:solidFill>
            </a:endParaRPr>
          </a:p>
          <a:p>
            <a:r>
              <a:rPr lang="en-US" sz="2000" dirty="0">
                <a:solidFill>
                  <a:srgbClr val="000000"/>
                </a:solidFill>
              </a:rPr>
              <a:t>Free when used with Azure VMs;</a:t>
            </a:r>
          </a:p>
        </p:txBody>
      </p:sp>
      <p:pic>
        <p:nvPicPr>
          <p:cNvPr id="1026" name="Picture 2" descr="Image result for azure automation logo">
            <a:extLst>
              <a:ext uri="{FF2B5EF4-FFF2-40B4-BE49-F238E27FC236}">
                <a16:creationId xmlns:a16="http://schemas.microsoft.com/office/drawing/2014/main" id="{DECD3C79-A87E-4E8D-92FA-BA320A2BD609}"/>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31604" r="18235" b="-2"/>
          <a:stretch/>
        </p:blipFill>
        <p:spPr bwMode="auto">
          <a:xfrm>
            <a:off x="260486" y="1734289"/>
            <a:ext cx="4810278" cy="5034701"/>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9567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solidFill>
                  <a:srgbClr val="FFFFFF"/>
                </a:solidFill>
              </a:rPr>
              <a:t>Overview of AADSC[…]</a:t>
            </a:r>
          </a:p>
        </p:txBody>
      </p:sp>
      <p:pic>
        <p:nvPicPr>
          <p:cNvPr id="6" name="Picture 5">
            <a:extLst>
              <a:ext uri="{FF2B5EF4-FFF2-40B4-BE49-F238E27FC236}">
                <a16:creationId xmlns:a16="http://schemas.microsoft.com/office/drawing/2014/main" id="{B204AB56-D306-47E1-AA11-C468534F4945}"/>
              </a:ext>
            </a:extLst>
          </p:cNvPr>
          <p:cNvPicPr>
            <a:picLocks noChangeAspect="1"/>
          </p:cNvPicPr>
          <p:nvPr/>
        </p:nvPicPr>
        <p:blipFill>
          <a:blip r:embed="rId3"/>
          <a:stretch>
            <a:fillRect/>
          </a:stretch>
        </p:blipFill>
        <p:spPr>
          <a:xfrm>
            <a:off x="1325597" y="2659934"/>
            <a:ext cx="1425222" cy="1425222"/>
          </a:xfrm>
          <a:prstGeom prst="rect">
            <a:avLst/>
          </a:prstGeom>
        </p:spPr>
      </p:pic>
      <p:sp>
        <p:nvSpPr>
          <p:cNvPr id="7" name="Arrow: Right 6">
            <a:extLst>
              <a:ext uri="{FF2B5EF4-FFF2-40B4-BE49-F238E27FC236}">
                <a16:creationId xmlns:a16="http://schemas.microsoft.com/office/drawing/2014/main" id="{E757F83D-28BE-4928-80F2-9B0058516E2E}"/>
              </a:ext>
            </a:extLst>
          </p:cNvPr>
          <p:cNvSpPr/>
          <p:nvPr/>
        </p:nvSpPr>
        <p:spPr bwMode="auto">
          <a:xfrm>
            <a:off x="3009208" y="3275215"/>
            <a:ext cx="1130530" cy="36021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Arrow: Left-Right 9">
            <a:extLst>
              <a:ext uri="{FF2B5EF4-FFF2-40B4-BE49-F238E27FC236}">
                <a16:creationId xmlns:a16="http://schemas.microsoft.com/office/drawing/2014/main" id="{8ADB4A6D-6115-4D9E-8B66-09FA81B2CD57}"/>
              </a:ext>
            </a:extLst>
          </p:cNvPr>
          <p:cNvSpPr/>
          <p:nvPr/>
        </p:nvSpPr>
        <p:spPr bwMode="auto">
          <a:xfrm>
            <a:off x="6488588" y="3250037"/>
            <a:ext cx="2191407" cy="385396"/>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F9946FCE-8AEA-49FB-98A5-18CA49CB1227}"/>
              </a:ext>
            </a:extLst>
          </p:cNvPr>
          <p:cNvSpPr txBox="1"/>
          <p:nvPr/>
        </p:nvSpPr>
        <p:spPr>
          <a:xfrm>
            <a:off x="1420903" y="4308430"/>
            <a:ext cx="132991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DSC Script</a:t>
            </a:r>
          </a:p>
        </p:txBody>
      </p:sp>
      <p:grpSp>
        <p:nvGrpSpPr>
          <p:cNvPr id="14" name="Group 13">
            <a:extLst>
              <a:ext uri="{FF2B5EF4-FFF2-40B4-BE49-F238E27FC236}">
                <a16:creationId xmlns:a16="http://schemas.microsoft.com/office/drawing/2014/main" id="{507329E6-5422-4B90-B574-F56BF9248C43}"/>
              </a:ext>
            </a:extLst>
          </p:cNvPr>
          <p:cNvGrpSpPr/>
          <p:nvPr/>
        </p:nvGrpSpPr>
        <p:grpSpPr>
          <a:xfrm>
            <a:off x="3664039" y="2631101"/>
            <a:ext cx="2824549" cy="2292883"/>
            <a:chOff x="3930046" y="3362621"/>
            <a:chExt cx="2824549" cy="2292883"/>
          </a:xfrm>
        </p:grpSpPr>
        <p:pic>
          <p:nvPicPr>
            <p:cNvPr id="12" name="Picture 2" descr="Image result for azure automation logo">
              <a:extLst>
                <a:ext uri="{FF2B5EF4-FFF2-40B4-BE49-F238E27FC236}">
                  <a16:creationId xmlns:a16="http://schemas.microsoft.com/office/drawing/2014/main" id="{016F5C7A-CED0-4BD5-B97A-FF58E3CE0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0046" y="3362621"/>
              <a:ext cx="2824549" cy="148288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851A504F-0AA9-4264-830B-7DEE155C9668}"/>
                </a:ext>
              </a:extLst>
            </p:cNvPr>
            <p:cNvSpPr txBox="1"/>
            <p:nvPr/>
          </p:nvSpPr>
          <p:spPr>
            <a:xfrm>
              <a:off x="4550978" y="5039951"/>
              <a:ext cx="1897117"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Azure Automation</a:t>
              </a:r>
            </a:p>
          </p:txBody>
        </p:sp>
      </p:grpSp>
      <p:grpSp>
        <p:nvGrpSpPr>
          <p:cNvPr id="13" name="Group 12">
            <a:extLst>
              <a:ext uri="{FF2B5EF4-FFF2-40B4-BE49-F238E27FC236}">
                <a16:creationId xmlns:a16="http://schemas.microsoft.com/office/drawing/2014/main" id="{6F912A7D-C54F-4091-88E6-C948714F862D}"/>
              </a:ext>
            </a:extLst>
          </p:cNvPr>
          <p:cNvGrpSpPr/>
          <p:nvPr/>
        </p:nvGrpSpPr>
        <p:grpSpPr>
          <a:xfrm>
            <a:off x="8934021" y="2772871"/>
            <a:ext cx="2170386" cy="1997223"/>
            <a:chOff x="9200028" y="3504391"/>
            <a:chExt cx="2170386" cy="1997223"/>
          </a:xfrm>
        </p:grpSpPr>
        <p:pic>
          <p:nvPicPr>
            <p:cNvPr id="17" name="Picture 16">
              <a:extLst>
                <a:ext uri="{FF2B5EF4-FFF2-40B4-BE49-F238E27FC236}">
                  <a16:creationId xmlns:a16="http://schemas.microsoft.com/office/drawing/2014/main" id="{CFAF869A-C09F-4FD7-8436-D45C671D45F0}"/>
                </a:ext>
              </a:extLst>
            </p:cNvPr>
            <p:cNvPicPr>
              <a:picLocks noChangeAspect="1"/>
            </p:cNvPicPr>
            <p:nvPr/>
          </p:nvPicPr>
          <p:blipFill>
            <a:blip r:embed="rId5"/>
            <a:stretch>
              <a:fillRect/>
            </a:stretch>
          </p:blipFill>
          <p:spPr>
            <a:xfrm>
              <a:off x="9577257" y="3504391"/>
              <a:ext cx="1341118" cy="1341118"/>
            </a:xfrm>
            <a:prstGeom prst="rect">
              <a:avLst/>
            </a:prstGeom>
          </p:spPr>
        </p:pic>
        <p:pic>
          <p:nvPicPr>
            <p:cNvPr id="9" name="Picture 8">
              <a:extLst>
                <a:ext uri="{FF2B5EF4-FFF2-40B4-BE49-F238E27FC236}">
                  <a16:creationId xmlns:a16="http://schemas.microsoft.com/office/drawing/2014/main" id="{EAD31633-C3FD-460C-B5F2-AF7B9900DE55}"/>
                </a:ext>
              </a:extLst>
            </p:cNvPr>
            <p:cNvPicPr>
              <a:picLocks noChangeAspect="1"/>
            </p:cNvPicPr>
            <p:nvPr/>
          </p:nvPicPr>
          <p:blipFill>
            <a:blip r:embed="rId6"/>
            <a:stretch>
              <a:fillRect/>
            </a:stretch>
          </p:blipFill>
          <p:spPr>
            <a:xfrm flipV="1">
              <a:off x="9200028" y="4572240"/>
              <a:ext cx="546538" cy="546538"/>
            </a:xfrm>
            <a:prstGeom prst="rect">
              <a:avLst/>
            </a:prstGeom>
          </p:spPr>
        </p:pic>
        <p:sp>
          <p:nvSpPr>
            <p:cNvPr id="25" name="TextBox 24">
              <a:extLst>
                <a:ext uri="{FF2B5EF4-FFF2-40B4-BE49-F238E27FC236}">
                  <a16:creationId xmlns:a16="http://schemas.microsoft.com/office/drawing/2014/main" id="{0BF27AC6-017D-492A-8796-9822341BFF86}"/>
                </a:ext>
              </a:extLst>
            </p:cNvPr>
            <p:cNvSpPr txBox="1"/>
            <p:nvPr/>
          </p:nvSpPr>
          <p:spPr>
            <a:xfrm>
              <a:off x="9473297" y="4886061"/>
              <a:ext cx="1897117"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Azure Virtual Machine</a:t>
              </a:r>
            </a:p>
          </p:txBody>
        </p:sp>
      </p:grpSp>
    </p:spTree>
    <p:extLst>
      <p:ext uri="{BB962C8B-B14F-4D97-AF65-F5344CB8AC3E}">
        <p14:creationId xmlns:p14="http://schemas.microsoft.com/office/powerpoint/2010/main" val="133055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4D8DDB-3C55-4B9D-837D-600D2C43F460}"/>
              </a:ext>
            </a:extLst>
          </p:cNvPr>
          <p:cNvSpPr>
            <a:spLocks noGrp="1"/>
          </p:cNvSpPr>
          <p:nvPr>
            <p:ph type="ctrTitle"/>
          </p:nvPr>
        </p:nvSpPr>
        <p:spPr/>
        <p:txBody>
          <a:bodyPr/>
          <a:lstStyle/>
          <a:p>
            <a:r>
              <a:rPr lang="en-CA" dirty="0"/>
              <a:t>Demo 5</a:t>
            </a:r>
          </a:p>
        </p:txBody>
      </p:sp>
      <p:sp>
        <p:nvSpPr>
          <p:cNvPr id="5" name="Subtitle 4">
            <a:extLst>
              <a:ext uri="{FF2B5EF4-FFF2-40B4-BE49-F238E27FC236}">
                <a16:creationId xmlns:a16="http://schemas.microsoft.com/office/drawing/2014/main" id="{B1DE10F4-79BB-46DB-8777-36D7A5B10DF6}"/>
              </a:ext>
            </a:extLst>
          </p:cNvPr>
          <p:cNvSpPr>
            <a:spLocks noGrp="1"/>
          </p:cNvSpPr>
          <p:nvPr>
            <p:ph type="subTitle" idx="1"/>
          </p:nvPr>
        </p:nvSpPr>
        <p:spPr/>
        <p:txBody>
          <a:bodyPr/>
          <a:lstStyle/>
          <a:p>
            <a:r>
              <a:rPr lang="en-CA" dirty="0"/>
              <a:t>Azure Automation - Firewall Rule</a:t>
            </a:r>
          </a:p>
        </p:txBody>
      </p:sp>
    </p:spTree>
    <p:extLst>
      <p:ext uri="{BB962C8B-B14F-4D97-AF65-F5344CB8AC3E}">
        <p14:creationId xmlns:p14="http://schemas.microsoft.com/office/powerpoint/2010/main" val="31955410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4D8DDB-3C55-4B9D-837D-600D2C43F460}"/>
              </a:ext>
            </a:extLst>
          </p:cNvPr>
          <p:cNvSpPr>
            <a:spLocks noGrp="1"/>
          </p:cNvSpPr>
          <p:nvPr>
            <p:ph type="ctrTitle"/>
          </p:nvPr>
        </p:nvSpPr>
        <p:spPr/>
        <p:txBody>
          <a:bodyPr/>
          <a:lstStyle/>
          <a:p>
            <a:r>
              <a:rPr lang="en-CA" dirty="0"/>
              <a:t>Demo 6</a:t>
            </a:r>
          </a:p>
        </p:txBody>
      </p:sp>
      <p:sp>
        <p:nvSpPr>
          <p:cNvPr id="5" name="Subtitle 4">
            <a:extLst>
              <a:ext uri="{FF2B5EF4-FFF2-40B4-BE49-F238E27FC236}">
                <a16:creationId xmlns:a16="http://schemas.microsoft.com/office/drawing/2014/main" id="{B1DE10F4-79BB-46DB-8777-36D7A5B10DF6}"/>
              </a:ext>
            </a:extLst>
          </p:cNvPr>
          <p:cNvSpPr>
            <a:spLocks noGrp="1"/>
          </p:cNvSpPr>
          <p:nvPr>
            <p:ph type="subTitle" idx="1"/>
          </p:nvPr>
        </p:nvSpPr>
        <p:spPr/>
        <p:txBody>
          <a:bodyPr/>
          <a:lstStyle/>
          <a:p>
            <a:r>
              <a:rPr lang="en-CA" dirty="0"/>
              <a:t>Azure Automation for Office 365 Monitoring</a:t>
            </a:r>
          </a:p>
        </p:txBody>
      </p:sp>
    </p:spTree>
    <p:extLst>
      <p:ext uri="{BB962C8B-B14F-4D97-AF65-F5344CB8AC3E}">
        <p14:creationId xmlns:p14="http://schemas.microsoft.com/office/powerpoint/2010/main" val="27874864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3223" y="3052123"/>
            <a:ext cx="7315200" cy="1474382"/>
          </a:xfrm>
        </p:spPr>
        <p:txBody>
          <a:bodyPr vert="horz" lIns="91440" tIns="45720" rIns="91440" bIns="45720" rtlCol="0" anchor="ctr">
            <a:normAutofit/>
          </a:bodyPr>
          <a:lstStyle/>
          <a:p>
            <a:pPr defTabSz="914400">
              <a:lnSpc>
                <a:spcPct val="90000"/>
              </a:lnSpc>
            </a:pPr>
            <a:r>
              <a:rPr lang="en-US" sz="6600" kern="1200" dirty="0">
                <a:solidFill>
                  <a:srgbClr val="FFFFFF"/>
                </a:solidFill>
                <a:latin typeface="+mj-lt"/>
                <a:ea typeface="+mj-ea"/>
                <a:cs typeface="+mj-cs"/>
              </a:rPr>
              <a:t>Azure </a:t>
            </a:r>
            <a:r>
              <a:rPr lang="en-US" sz="6600" kern="1200" dirty="0" err="1">
                <a:solidFill>
                  <a:srgbClr val="FFFFFF"/>
                </a:solidFill>
                <a:latin typeface="+mj-lt"/>
                <a:ea typeface="+mj-ea"/>
                <a:cs typeface="+mj-cs"/>
              </a:rPr>
              <a:t>DevOPS</a:t>
            </a:r>
            <a:endParaRPr lang="en-US" sz="6600" kern="1200" dirty="0">
              <a:solidFill>
                <a:srgbClr val="FFFFFF"/>
              </a:solidFill>
              <a:latin typeface="+mj-lt"/>
              <a:ea typeface="+mj-ea"/>
              <a:cs typeface="+mj-cs"/>
            </a:endParaRPr>
          </a:p>
        </p:txBody>
      </p:sp>
    </p:spTree>
    <p:extLst>
      <p:ext uri="{BB962C8B-B14F-4D97-AF65-F5344CB8AC3E}">
        <p14:creationId xmlns:p14="http://schemas.microsoft.com/office/powerpoint/2010/main" val="30354079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vert="horz" lIns="91440" tIns="45720" rIns="91440" bIns="45720" rtlCol="0" anchor="ctr">
            <a:normAutofit/>
          </a:bodyPr>
          <a:lstStyle/>
          <a:p>
            <a:pPr defTabSz="914400">
              <a:lnSpc>
                <a:spcPct val="90000"/>
              </a:lnSpc>
            </a:pPr>
            <a:r>
              <a:rPr lang="en-US" sz="4400" kern="1200">
                <a:solidFill>
                  <a:srgbClr val="FFFFFF"/>
                </a:solidFill>
                <a:latin typeface="+mj-lt"/>
                <a:ea typeface="+mj-ea"/>
                <a:cs typeface="+mj-cs"/>
              </a:rPr>
              <a:t>Azure </a:t>
            </a:r>
            <a:r>
              <a:rPr lang="en-US" sz="4400" kern="1200" err="1">
                <a:solidFill>
                  <a:srgbClr val="FFFFFF"/>
                </a:solidFill>
                <a:latin typeface="+mj-lt"/>
                <a:ea typeface="+mj-ea"/>
                <a:cs typeface="+mj-cs"/>
              </a:rPr>
              <a:t>DevOPS</a:t>
            </a:r>
            <a:endParaRPr lang="en-US" sz="4400" kern="1200">
              <a:solidFill>
                <a:srgbClr val="FFFFFF"/>
              </a:solidFill>
              <a:latin typeface="+mj-lt"/>
              <a:ea typeface="+mj-ea"/>
              <a:cs typeface="+mj-cs"/>
            </a:endParaRPr>
          </a:p>
        </p:txBody>
      </p:sp>
      <p:sp>
        <p:nvSpPr>
          <p:cNvPr id="4" name="TextBox 3">
            <a:extLst>
              <a:ext uri="{FF2B5EF4-FFF2-40B4-BE49-F238E27FC236}">
                <a16:creationId xmlns:a16="http://schemas.microsoft.com/office/drawing/2014/main" id="{366CBD26-1CC8-4143-A106-6DCCB98EA25A}"/>
              </a:ext>
            </a:extLst>
          </p:cNvPr>
          <p:cNvSpPr txBox="1"/>
          <p:nvPr/>
        </p:nvSpPr>
        <p:spPr>
          <a:xfrm>
            <a:off x="643606" y="813683"/>
            <a:ext cx="11031682" cy="5230634"/>
          </a:xfrm>
          <a:prstGeom prst="rect">
            <a:avLst/>
          </a:prstGeom>
        </p:spPr>
        <p:txBody>
          <a:bodyPr vert="horz" lIns="91440" tIns="45720" rIns="91440" bIns="45720" rtlCol="0" anchor="ctr">
            <a:normAutofit/>
          </a:bodyPr>
          <a:lstStyle/>
          <a:p>
            <a:pPr marL="342900" indent="-228600" defTabSz="914400">
              <a:lnSpc>
                <a:spcPct val="90000"/>
              </a:lnSpc>
              <a:spcAft>
                <a:spcPts val="600"/>
              </a:spcAft>
              <a:buFont typeface="Arial" panose="020B0604020202020204" pitchFamily="34" charset="0"/>
              <a:buChar char="•"/>
            </a:pPr>
            <a:r>
              <a:rPr lang="en-US" sz="2400">
                <a:solidFill>
                  <a:srgbClr val="000000"/>
                </a:solidFill>
              </a:rPr>
              <a:t>Manage your Office 365 configuration as code;</a:t>
            </a:r>
          </a:p>
          <a:p>
            <a:pPr marL="342900" indent="-228600" defTabSz="914400">
              <a:lnSpc>
                <a:spcPct val="90000"/>
              </a:lnSpc>
              <a:spcAft>
                <a:spcPts val="600"/>
              </a:spcAft>
              <a:buFont typeface="Arial" panose="020B0604020202020204" pitchFamily="34" charset="0"/>
              <a:buChar char="•"/>
            </a:pPr>
            <a:endParaRPr lang="en-US" sz="2400">
              <a:solidFill>
                <a:srgbClr val="000000"/>
              </a:solidFill>
            </a:endParaRPr>
          </a:p>
          <a:p>
            <a:pPr marL="342900" indent="-228600" defTabSz="914400">
              <a:lnSpc>
                <a:spcPct val="90000"/>
              </a:lnSpc>
              <a:spcAft>
                <a:spcPts val="600"/>
              </a:spcAft>
              <a:buFont typeface="Arial" panose="020B0604020202020204" pitchFamily="34" charset="0"/>
              <a:buChar char="•"/>
            </a:pPr>
            <a:r>
              <a:rPr lang="en-US" sz="2400">
                <a:solidFill>
                  <a:srgbClr val="000000"/>
                </a:solidFill>
              </a:rPr>
              <a:t>Automate deployments upon configuration changes;</a:t>
            </a:r>
          </a:p>
          <a:p>
            <a:pPr marL="342900" indent="-228600" defTabSz="914400">
              <a:lnSpc>
                <a:spcPct val="90000"/>
              </a:lnSpc>
              <a:spcAft>
                <a:spcPts val="600"/>
              </a:spcAft>
              <a:buFont typeface="Arial" panose="020B0604020202020204" pitchFamily="34" charset="0"/>
              <a:buChar char="•"/>
            </a:pPr>
            <a:endParaRPr lang="en-US" sz="2400">
              <a:solidFill>
                <a:srgbClr val="000000"/>
              </a:solidFill>
            </a:endParaRPr>
          </a:p>
          <a:p>
            <a:pPr marL="342900" indent="-228600" defTabSz="914400">
              <a:lnSpc>
                <a:spcPct val="90000"/>
              </a:lnSpc>
              <a:spcAft>
                <a:spcPts val="600"/>
              </a:spcAft>
              <a:buFont typeface="Arial" panose="020B0604020202020204" pitchFamily="34" charset="0"/>
              <a:buChar char="•"/>
            </a:pPr>
            <a:r>
              <a:rPr lang="en-US" sz="2400" err="1">
                <a:solidFill>
                  <a:srgbClr val="000000"/>
                </a:solidFill>
              </a:rPr>
              <a:t>DevOPS</a:t>
            </a:r>
            <a:r>
              <a:rPr lang="en-US" sz="2400">
                <a:solidFill>
                  <a:srgbClr val="000000"/>
                </a:solidFill>
              </a:rPr>
              <a:t> at its best!</a:t>
            </a:r>
          </a:p>
          <a:p>
            <a:pPr marL="342900" indent="-228600" defTabSz="914400">
              <a:lnSpc>
                <a:spcPct val="90000"/>
              </a:lnSpc>
              <a:spcAft>
                <a:spcPts val="600"/>
              </a:spcAft>
              <a:buFont typeface="Arial" panose="020B0604020202020204" pitchFamily="34" charset="0"/>
              <a:buChar char="•"/>
            </a:pPr>
            <a:endParaRPr lang="en-US" sz="2400">
              <a:solidFill>
                <a:srgbClr val="000000"/>
              </a:solidFill>
            </a:endParaRPr>
          </a:p>
          <a:p>
            <a:pPr marL="342900" indent="-228600" defTabSz="914400">
              <a:lnSpc>
                <a:spcPct val="90000"/>
              </a:lnSpc>
              <a:spcAft>
                <a:spcPts val="600"/>
              </a:spcAft>
              <a:buFont typeface="Arial" panose="020B0604020202020204" pitchFamily="34" charset="0"/>
              <a:buChar char="•"/>
            </a:pPr>
            <a:r>
              <a:rPr lang="en-US" sz="2400">
                <a:solidFill>
                  <a:srgbClr val="000000"/>
                </a:solidFill>
              </a:rPr>
              <a:t>Challenge is to convince IT Pros to use it.</a:t>
            </a:r>
          </a:p>
        </p:txBody>
      </p:sp>
      <p:pic>
        <p:nvPicPr>
          <p:cNvPr id="2" name="Picture 1">
            <a:extLst>
              <a:ext uri="{FF2B5EF4-FFF2-40B4-BE49-F238E27FC236}">
                <a16:creationId xmlns:a16="http://schemas.microsoft.com/office/drawing/2014/main" id="{1FA9C9F8-36A6-4FE8-B0B9-6F4B9C97BDD5}"/>
              </a:ext>
            </a:extLst>
          </p:cNvPr>
          <p:cNvPicPr>
            <a:picLocks noChangeAspect="1"/>
          </p:cNvPicPr>
          <p:nvPr/>
        </p:nvPicPr>
        <p:blipFill>
          <a:blip r:embed="rId3"/>
          <a:stretch>
            <a:fillRect/>
          </a:stretch>
        </p:blipFill>
        <p:spPr>
          <a:xfrm>
            <a:off x="8030682" y="3557848"/>
            <a:ext cx="3577328" cy="3189954"/>
          </a:xfrm>
          <a:prstGeom prst="rect">
            <a:avLst/>
          </a:prstGeom>
        </p:spPr>
      </p:pic>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4219C5-935F-498F-80FE-FD4B941CCD55}"/>
              </a:ext>
            </a:extLst>
          </p:cNvPr>
          <p:cNvSpPr>
            <a:spLocks noGrp="1"/>
          </p:cNvSpPr>
          <p:nvPr>
            <p:ph type="ctrTitle"/>
          </p:nvPr>
        </p:nvSpPr>
        <p:spPr/>
        <p:txBody>
          <a:bodyPr/>
          <a:lstStyle/>
          <a:p>
            <a:r>
              <a:rPr lang="en-CA" dirty="0"/>
              <a:t>Demo 7</a:t>
            </a:r>
          </a:p>
        </p:txBody>
      </p:sp>
      <p:sp>
        <p:nvSpPr>
          <p:cNvPr id="5" name="Subtitle 4">
            <a:extLst>
              <a:ext uri="{FF2B5EF4-FFF2-40B4-BE49-F238E27FC236}">
                <a16:creationId xmlns:a16="http://schemas.microsoft.com/office/drawing/2014/main" id="{BFCC6C0D-C5D2-46A6-BDE9-D188AD4D1531}"/>
              </a:ext>
            </a:extLst>
          </p:cNvPr>
          <p:cNvSpPr>
            <a:spLocks noGrp="1"/>
          </p:cNvSpPr>
          <p:nvPr>
            <p:ph type="subTitle" idx="1"/>
          </p:nvPr>
        </p:nvSpPr>
        <p:spPr/>
        <p:txBody>
          <a:bodyPr/>
          <a:lstStyle/>
          <a:p>
            <a:r>
              <a:rPr lang="en-CA"/>
              <a:t>Azure </a:t>
            </a:r>
            <a:r>
              <a:rPr lang="en-CA" err="1"/>
              <a:t>DevOPS</a:t>
            </a:r>
            <a:r>
              <a:rPr lang="en-CA"/>
              <a:t> for Office 365</a:t>
            </a:r>
          </a:p>
        </p:txBody>
      </p:sp>
    </p:spTree>
    <p:extLst>
      <p:ext uri="{BB962C8B-B14F-4D97-AF65-F5344CB8AC3E}">
        <p14:creationId xmlns:p14="http://schemas.microsoft.com/office/powerpoint/2010/main" val="8332369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47BA6B54-FD0C-4B20-816F-3B6BEEA1D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CE90C7AB-40E9-481F-980A-EDD19EFF35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5608255"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Title 16"/>
          <p:cNvSpPr>
            <a:spLocks noGrp="1"/>
          </p:cNvSpPr>
          <p:nvPr>
            <p:ph type="title"/>
          </p:nvPr>
        </p:nvSpPr>
        <p:spPr>
          <a:xfrm>
            <a:off x="289248" y="1123837"/>
            <a:ext cx="4998963" cy="1255469"/>
          </a:xfrm>
        </p:spPr>
        <p:txBody>
          <a:bodyPr vert="horz" lIns="91440" tIns="45720" rIns="91440" bIns="45720" rtlCol="0" anchor="ctr">
            <a:normAutofit/>
          </a:bodyPr>
          <a:lstStyle/>
          <a:p>
            <a:r>
              <a:rPr lang="en-US"/>
              <a:t>SaaS Paradigm</a:t>
            </a:r>
          </a:p>
        </p:txBody>
      </p:sp>
      <p:sp>
        <p:nvSpPr>
          <p:cNvPr id="4" name="TextBox 3">
            <a:extLst>
              <a:ext uri="{FF2B5EF4-FFF2-40B4-BE49-F238E27FC236}">
                <a16:creationId xmlns:a16="http://schemas.microsoft.com/office/drawing/2014/main" id="{366CBD26-1CC8-4143-A106-6DCCB98EA25A}"/>
              </a:ext>
            </a:extLst>
          </p:cNvPr>
          <p:cNvSpPr txBox="1"/>
          <p:nvPr/>
        </p:nvSpPr>
        <p:spPr>
          <a:xfrm>
            <a:off x="289249" y="2510395"/>
            <a:ext cx="4998962" cy="3274586"/>
          </a:xfrm>
          <a:prstGeom prst="rect">
            <a:avLst/>
          </a:prstGeom>
        </p:spPr>
        <p:txBody>
          <a:bodyPr vert="horz" lIns="91440" tIns="45720" rIns="91440" bIns="45720" rtlCol="0" anchor="t">
            <a:normAutofit/>
          </a:bodyPr>
          <a:lstStyle/>
          <a:p>
            <a:pPr marL="445770" indent="-285750" defTabSz="914400">
              <a:lnSpc>
                <a:spcPct val="90000"/>
              </a:lnSpc>
              <a:spcAft>
                <a:spcPts val="600"/>
              </a:spcAft>
              <a:buClr>
                <a:schemeClr val="accent1"/>
              </a:buClr>
              <a:buFont typeface="Arial" panose="020B0604020202020204" pitchFamily="34" charset="0"/>
              <a:buChar char="•"/>
            </a:pPr>
            <a:r>
              <a:rPr lang="en-US" err="1">
                <a:solidFill>
                  <a:srgbClr val="FFFFFF"/>
                </a:solidFill>
              </a:rPr>
              <a:t>Effet</a:t>
            </a:r>
            <a:r>
              <a:rPr lang="en-US">
                <a:solidFill>
                  <a:srgbClr val="FFFFFF"/>
                </a:solidFill>
              </a:rPr>
              <a:t> Middle-Man;</a:t>
            </a:r>
          </a:p>
          <a:p>
            <a:pPr marL="445770" indent="-285750" defTabSz="914400">
              <a:lnSpc>
                <a:spcPct val="90000"/>
              </a:lnSpc>
              <a:spcAft>
                <a:spcPts val="600"/>
              </a:spcAft>
              <a:buClr>
                <a:schemeClr val="accent1"/>
              </a:buClr>
              <a:buFont typeface="Arial" panose="020B0604020202020204" pitchFamily="34" charset="0"/>
              <a:buChar char="•"/>
            </a:pPr>
            <a:endParaRPr lang="en-US">
              <a:solidFill>
                <a:srgbClr val="FFFFFF"/>
              </a:solidFill>
            </a:endParaRPr>
          </a:p>
          <a:p>
            <a:pPr marL="445770" indent="-285750" defTabSz="914400">
              <a:lnSpc>
                <a:spcPct val="90000"/>
              </a:lnSpc>
              <a:spcAft>
                <a:spcPts val="600"/>
              </a:spcAft>
              <a:buClr>
                <a:schemeClr val="accent1"/>
              </a:buClr>
              <a:buFont typeface="Arial" panose="020B0604020202020204" pitchFamily="34" charset="0"/>
              <a:buChar char="•"/>
            </a:pPr>
            <a:r>
              <a:rPr lang="en-US">
                <a:solidFill>
                  <a:srgbClr val="FFFFFF"/>
                </a:solidFill>
              </a:rPr>
              <a:t>Azure </a:t>
            </a:r>
            <a:r>
              <a:rPr lang="en-US" err="1">
                <a:solidFill>
                  <a:srgbClr val="FFFFFF"/>
                </a:solidFill>
              </a:rPr>
              <a:t>DevOPS</a:t>
            </a:r>
            <a:r>
              <a:rPr lang="en-US">
                <a:solidFill>
                  <a:srgbClr val="FFFFFF"/>
                </a:solidFill>
              </a:rPr>
              <a:t> Build Agent;</a:t>
            </a:r>
          </a:p>
          <a:p>
            <a:pPr marL="445770" indent="-285750" defTabSz="914400">
              <a:lnSpc>
                <a:spcPct val="90000"/>
              </a:lnSpc>
              <a:spcAft>
                <a:spcPts val="600"/>
              </a:spcAft>
              <a:buClr>
                <a:schemeClr val="accent1"/>
              </a:buClr>
              <a:buFont typeface="Arial" panose="020B0604020202020204" pitchFamily="34" charset="0"/>
              <a:buChar char="•"/>
            </a:pPr>
            <a:endParaRPr lang="en-US">
              <a:solidFill>
                <a:srgbClr val="FFFFFF"/>
              </a:solidFill>
            </a:endParaRPr>
          </a:p>
          <a:p>
            <a:pPr marL="445770" indent="-285750" defTabSz="914400">
              <a:lnSpc>
                <a:spcPct val="90000"/>
              </a:lnSpc>
              <a:spcAft>
                <a:spcPts val="600"/>
              </a:spcAft>
              <a:buClr>
                <a:schemeClr val="accent1"/>
              </a:buClr>
              <a:buFont typeface="Arial" panose="020B0604020202020204" pitchFamily="34" charset="0"/>
              <a:buChar char="•"/>
            </a:pPr>
            <a:r>
              <a:rPr lang="en-US">
                <a:solidFill>
                  <a:srgbClr val="FFFFFF"/>
                </a:solidFill>
              </a:rPr>
              <a:t>Azure Container Instance;</a:t>
            </a:r>
          </a:p>
          <a:p>
            <a:pPr marL="445770" indent="-285750" defTabSz="914400">
              <a:lnSpc>
                <a:spcPct val="90000"/>
              </a:lnSpc>
              <a:spcAft>
                <a:spcPts val="600"/>
              </a:spcAft>
              <a:buClr>
                <a:schemeClr val="accent1"/>
              </a:buClr>
              <a:buFont typeface="Arial" panose="020B0604020202020204" pitchFamily="34" charset="0"/>
              <a:buChar char="•"/>
            </a:pPr>
            <a:endParaRPr lang="en-US">
              <a:solidFill>
                <a:srgbClr val="FFFFFF"/>
              </a:solidFill>
            </a:endParaRPr>
          </a:p>
          <a:p>
            <a:pPr marL="445770" indent="-285750" defTabSz="914400">
              <a:lnSpc>
                <a:spcPct val="90000"/>
              </a:lnSpc>
              <a:spcAft>
                <a:spcPts val="600"/>
              </a:spcAft>
              <a:buClr>
                <a:schemeClr val="accent1"/>
              </a:buClr>
              <a:buFont typeface="Arial" panose="020B0604020202020204" pitchFamily="34" charset="0"/>
              <a:buChar char="•"/>
            </a:pPr>
            <a:r>
              <a:rPr lang="en-US">
                <a:solidFill>
                  <a:srgbClr val="FFFFFF"/>
                </a:solidFill>
              </a:rPr>
              <a:t>Azure Jobs &amp; Batch;</a:t>
            </a:r>
          </a:p>
          <a:p>
            <a:pPr marL="445770" indent="-285750" defTabSz="914400">
              <a:lnSpc>
                <a:spcPct val="90000"/>
              </a:lnSpc>
              <a:spcAft>
                <a:spcPts val="600"/>
              </a:spcAft>
              <a:buClr>
                <a:schemeClr val="accent1"/>
              </a:buClr>
              <a:buFont typeface="Arial" panose="020B0604020202020204" pitchFamily="34" charset="0"/>
              <a:buChar char="•"/>
            </a:pPr>
            <a:endParaRPr lang="en-US">
              <a:solidFill>
                <a:srgbClr val="FFFFFF"/>
              </a:solidFill>
            </a:endParaRPr>
          </a:p>
          <a:p>
            <a:pPr marL="445770" indent="-285750" defTabSz="914400">
              <a:lnSpc>
                <a:spcPct val="90000"/>
              </a:lnSpc>
              <a:spcAft>
                <a:spcPts val="600"/>
              </a:spcAft>
              <a:buClr>
                <a:schemeClr val="accent1"/>
              </a:buClr>
              <a:buFont typeface="Arial" panose="020B0604020202020204" pitchFamily="34" charset="0"/>
              <a:buChar char="•"/>
            </a:pPr>
            <a:r>
              <a:rPr lang="en-US">
                <a:solidFill>
                  <a:srgbClr val="FFFFFF"/>
                </a:solidFill>
              </a:rPr>
              <a:t>LCM-as-a-Service</a:t>
            </a:r>
          </a:p>
        </p:txBody>
      </p:sp>
      <p:sp>
        <p:nvSpPr>
          <p:cNvPr id="77" name="Rectangle 76">
            <a:extLst>
              <a:ext uri="{FF2B5EF4-FFF2-40B4-BE49-F238E27FC236}">
                <a16:creationId xmlns:a16="http://schemas.microsoft.com/office/drawing/2014/main" id="{23ADD3AA-6CC0-4B1A-B4A3-98AD78A1E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5497" y="758952"/>
            <a:ext cx="2842930" cy="3191490"/>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See the source image">
            <a:extLst>
              <a:ext uri="{FF2B5EF4-FFF2-40B4-BE49-F238E27FC236}">
                <a16:creationId xmlns:a16="http://schemas.microsoft.com/office/drawing/2014/main" id="{A6E6D9A8-E111-4F4B-85B0-62669D59F36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62503" y="1471631"/>
            <a:ext cx="2568918" cy="1766131"/>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A73D5959-733D-49EB-9C7B-0B65AD3B9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91252" y="758952"/>
            <a:ext cx="2396659" cy="18309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670FE657-E905-4F80-9A98-9FAC75EAC2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2153" y="4090151"/>
            <a:ext cx="2836274" cy="19997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5296173E-160F-42EA-B0C9-8E2804C9A3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91252" y="2722807"/>
            <a:ext cx="2396659" cy="33670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See the source image">
            <a:extLst>
              <a:ext uri="{FF2B5EF4-FFF2-40B4-BE49-F238E27FC236}">
                <a16:creationId xmlns:a16="http://schemas.microsoft.com/office/drawing/2014/main" id="{7C76EFE2-2D5D-4C52-BB50-A29F31D3A6B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228172" y="3578455"/>
            <a:ext cx="2122819" cy="1655799"/>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85FD8413-571F-456D-BB62-4C204826E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88222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vert="horz" lIns="91440" tIns="45720" rIns="91440" bIns="45720" rtlCol="0" anchor="ctr">
            <a:normAutofit/>
          </a:bodyPr>
          <a:lstStyle/>
          <a:p>
            <a:pPr algn="ctr" defTabSz="914400">
              <a:lnSpc>
                <a:spcPct val="90000"/>
              </a:lnSpc>
            </a:pPr>
            <a:r>
              <a:rPr lang="en-US" sz="4000" kern="1200">
                <a:solidFill>
                  <a:srgbClr val="FFFFFF"/>
                </a:solidFill>
                <a:latin typeface="+mj-lt"/>
                <a:ea typeface="+mj-ea"/>
                <a:cs typeface="+mj-cs"/>
              </a:rPr>
              <a:t>Agenda</a:t>
            </a:r>
          </a:p>
        </p:txBody>
      </p:sp>
      <p:pic>
        <p:nvPicPr>
          <p:cNvPr id="3" name="Picture 2">
            <a:extLst>
              <a:ext uri="{FF2B5EF4-FFF2-40B4-BE49-F238E27FC236}">
                <a16:creationId xmlns:a16="http://schemas.microsoft.com/office/drawing/2014/main" id="{BCD6952B-79E1-40BA-8B3A-2328BDFA36AD}"/>
              </a:ext>
            </a:extLst>
          </p:cNvPr>
          <p:cNvPicPr>
            <a:picLocks noChangeAspect="1"/>
          </p:cNvPicPr>
          <p:nvPr/>
        </p:nvPicPr>
        <p:blipFill>
          <a:blip r:embed="rId3"/>
          <a:stretch>
            <a:fillRect/>
          </a:stretch>
        </p:blipFill>
        <p:spPr>
          <a:xfrm>
            <a:off x="10416722" y="6138552"/>
            <a:ext cx="1689952" cy="554815"/>
          </a:xfrm>
          <a:prstGeom prst="rect">
            <a:avLst/>
          </a:prstGeom>
        </p:spPr>
      </p:pic>
      <p:sp>
        <p:nvSpPr>
          <p:cNvPr id="2" name="TextBox 1">
            <a:extLst>
              <a:ext uri="{FF2B5EF4-FFF2-40B4-BE49-F238E27FC236}">
                <a16:creationId xmlns:a16="http://schemas.microsoft.com/office/drawing/2014/main" id="{23BD452A-CA15-4321-A19D-8A9AAD7D9242}"/>
              </a:ext>
            </a:extLst>
          </p:cNvPr>
          <p:cNvSpPr txBox="1"/>
          <p:nvPr/>
        </p:nvSpPr>
        <p:spPr>
          <a:xfrm>
            <a:off x="1257880" y="2506477"/>
            <a:ext cx="7779363" cy="2265236"/>
          </a:xfrm>
          <a:prstGeom prst="rect">
            <a:avLst/>
          </a:prstGeom>
          <a:noFill/>
        </p:spPr>
        <p:txBody>
          <a:bodyPr wrap="square" rtlCol="0">
            <a:spAutoFit/>
          </a:bodyPr>
          <a:lstStyle/>
          <a:p>
            <a:pPr marL="285750" indent="-285750">
              <a:buFont typeface="Arial" panose="020B0604020202020204" pitchFamily="34" charset="0"/>
              <a:buChar char="•"/>
            </a:pPr>
            <a:r>
              <a:rPr lang="en-CA"/>
              <a:t>Overview of PowerShell DSC;</a:t>
            </a:r>
          </a:p>
          <a:p>
            <a:endParaRPr lang="en-CA"/>
          </a:p>
          <a:p>
            <a:pPr marL="285750" indent="-285750">
              <a:buFont typeface="Arial" panose="020B0604020202020204" pitchFamily="34" charset="0"/>
              <a:buChar char="•"/>
            </a:pPr>
            <a:r>
              <a:rPr lang="en-CA"/>
              <a:t>ReverseDSC in action;</a:t>
            </a:r>
          </a:p>
          <a:p>
            <a:pPr marL="285750" indent="-285750">
              <a:buFont typeface="Arial" panose="020B0604020202020204" pitchFamily="34" charset="0"/>
              <a:buChar char="•"/>
            </a:pPr>
            <a:endParaRPr lang="en-CA"/>
          </a:p>
          <a:p>
            <a:pPr marL="285750" indent="-285750">
              <a:buFont typeface="Arial" panose="020B0604020202020204" pitchFamily="34" charset="0"/>
              <a:buChar char="•"/>
            </a:pPr>
            <a:r>
              <a:rPr lang="en-CA"/>
              <a:t>Introduction to Office365DSC;</a:t>
            </a:r>
          </a:p>
          <a:p>
            <a:pPr marL="285750" indent="-285750">
              <a:buFont typeface="Arial" panose="020B0604020202020204" pitchFamily="34" charset="0"/>
              <a:buChar char="•"/>
            </a:pPr>
            <a:endParaRPr lang="en-CA"/>
          </a:p>
          <a:p>
            <a:pPr marL="285750" indent="-285750">
              <a:buFont typeface="Arial" panose="020B0604020202020204" pitchFamily="34" charset="0"/>
              <a:buChar char="•"/>
            </a:pPr>
            <a:r>
              <a:rPr lang="en-CA"/>
              <a:t>Azure </a:t>
            </a:r>
            <a:r>
              <a:rPr lang="en-CA" err="1"/>
              <a:t>DevOPS</a:t>
            </a:r>
            <a:r>
              <a:rPr lang="en-CA"/>
              <a:t> &amp; Integration scenarios for Office 365;</a:t>
            </a:r>
          </a:p>
          <a:p>
            <a:pPr marL="285750" indent="-285750">
              <a:buFont typeface="Arial" panose="020B0604020202020204" pitchFamily="34" charset="0"/>
              <a:buChar char="•"/>
            </a:pPr>
            <a:endParaRPr lang="en-CA"/>
          </a:p>
        </p:txBody>
      </p:sp>
    </p:spTree>
    <p:extLst>
      <p:ext uri="{BB962C8B-B14F-4D97-AF65-F5344CB8AC3E}">
        <p14:creationId xmlns:p14="http://schemas.microsoft.com/office/powerpoint/2010/main" val="3227477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a:xfrm>
            <a:off x="943277" y="712269"/>
            <a:ext cx="3370998" cy="5502264"/>
          </a:xfrm>
        </p:spPr>
        <p:txBody>
          <a:bodyPr vert="horz" lIns="91440" tIns="45720" rIns="91440" bIns="45720" rtlCol="0" anchor="ctr">
            <a:normAutofit/>
          </a:bodyPr>
          <a:lstStyle/>
          <a:p>
            <a:pPr defTabSz="914400">
              <a:lnSpc>
                <a:spcPct val="90000"/>
              </a:lnSpc>
            </a:pPr>
            <a:r>
              <a:rPr lang="en-US" sz="4400" kern="1200">
                <a:solidFill>
                  <a:srgbClr val="FFFFFF"/>
                </a:solidFill>
                <a:latin typeface="+mj-lt"/>
                <a:ea typeface="+mj-ea"/>
                <a:cs typeface="+mj-cs"/>
              </a:rPr>
              <a:t>Questions</a:t>
            </a:r>
            <a:endParaRPr lang="en-US" sz="4400" b="1" kern="1200">
              <a:solidFill>
                <a:srgbClr val="FFFFFF"/>
              </a:solidFill>
              <a:latin typeface="+mj-lt"/>
              <a:ea typeface="+mj-ea"/>
              <a:cs typeface="+mj-cs"/>
            </a:endParaRPr>
          </a:p>
        </p:txBody>
      </p:sp>
    </p:spTree>
    <p:extLst>
      <p:ext uri="{BB962C8B-B14F-4D97-AF65-F5344CB8AC3E}">
        <p14:creationId xmlns:p14="http://schemas.microsoft.com/office/powerpoint/2010/main" val="3242048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2948799"/>
            <a:ext cx="7315200" cy="1474382"/>
          </a:xfrm>
        </p:spPr>
        <p:txBody>
          <a:bodyPr vert="horz" lIns="91440" tIns="45720" rIns="91440" bIns="45720" rtlCol="0" anchor="ctr">
            <a:normAutofit fontScale="90000"/>
          </a:bodyPr>
          <a:lstStyle/>
          <a:p>
            <a:pPr defTabSz="914400">
              <a:lnSpc>
                <a:spcPct val="90000"/>
              </a:lnSpc>
            </a:pPr>
            <a:r>
              <a:rPr lang="en-US" sz="6600" kern="1200">
                <a:solidFill>
                  <a:srgbClr val="FFFFFF"/>
                </a:solidFill>
                <a:latin typeface="+mj-lt"/>
                <a:ea typeface="+mj-ea"/>
                <a:cs typeface="+mj-cs"/>
              </a:rPr>
              <a:t>Desired State Configuration</a:t>
            </a:r>
          </a:p>
        </p:txBody>
      </p:sp>
    </p:spTree>
    <p:extLst>
      <p:ext uri="{BB962C8B-B14F-4D97-AF65-F5344CB8AC3E}">
        <p14:creationId xmlns:p14="http://schemas.microsoft.com/office/powerpoint/2010/main" val="2057901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2C94-A0A1-4DF0-9DEF-FF0384B280F4}"/>
              </a:ext>
            </a:extLst>
          </p:cNvPr>
          <p:cNvSpPr>
            <a:spLocks noGrp="1"/>
          </p:cNvSpPr>
          <p:nvPr>
            <p:ph type="title"/>
          </p:nvPr>
        </p:nvSpPr>
        <p:spPr/>
        <p:txBody>
          <a:bodyPr vert="horz" lIns="91440" tIns="45720" rIns="91440" bIns="45720" rtlCol="0" anchor="ctr">
            <a:normAutofit/>
          </a:bodyPr>
          <a:lstStyle/>
          <a:p>
            <a:pPr defTabSz="914400">
              <a:lnSpc>
                <a:spcPct val="90000"/>
              </a:lnSpc>
            </a:pPr>
            <a:r>
              <a:rPr lang="en-US" sz="4400">
                <a:solidFill>
                  <a:schemeClr val="bg1"/>
                </a:solidFill>
                <a:ea typeface="+mj-ea"/>
                <a:cs typeface="+mj-cs"/>
              </a:rPr>
              <a:t>Difference with Classic PowerShell</a:t>
            </a:r>
          </a:p>
        </p:txBody>
      </p:sp>
      <p:sp>
        <p:nvSpPr>
          <p:cNvPr id="3" name="Text Placeholder 2">
            <a:extLst>
              <a:ext uri="{FF2B5EF4-FFF2-40B4-BE49-F238E27FC236}">
                <a16:creationId xmlns:a16="http://schemas.microsoft.com/office/drawing/2014/main" id="{94866C8C-AEC5-4F1A-AA8C-D0900926497D}"/>
              </a:ext>
            </a:extLst>
          </p:cNvPr>
          <p:cNvSpPr>
            <a:spLocks noGrp="1"/>
          </p:cNvSpPr>
          <p:nvPr>
            <p:ph idx="1"/>
          </p:nvPr>
        </p:nvSpPr>
        <p:spPr/>
        <p:txBody>
          <a:bodyPr vert="horz" lIns="91440" tIns="45720" rIns="91440" bIns="45720" rtlCol="0">
            <a:normAutofit/>
          </a:bodyPr>
          <a:lstStyle/>
          <a:p>
            <a:pPr marL="342900" indent="-228600" defTabSz="914400">
              <a:lnSpc>
                <a:spcPct val="90000"/>
              </a:lnSpc>
              <a:buFont typeface="Arial" panose="020B0604020202020204" pitchFamily="34" charset="0"/>
              <a:buChar char="•"/>
            </a:pPr>
            <a:r>
              <a:rPr lang="en-US" sz="2400">
                <a:solidFill>
                  <a:schemeClr val="tx1"/>
                </a:solidFill>
              </a:rPr>
              <a:t>It’s a Declarative approach</a:t>
            </a:r>
            <a:r>
              <a:rPr lang="en-US" sz="2400">
                <a:solidFill>
                  <a:schemeClr val="tx1"/>
                </a:solidFill>
                <a:latin typeface="+mn-lt"/>
                <a:cs typeface="+mn-cs"/>
              </a:rPr>
              <a:t>;</a:t>
            </a:r>
          </a:p>
          <a:p>
            <a:pPr indent="-228600" defTabSz="914400">
              <a:lnSpc>
                <a:spcPct val="90000"/>
              </a:lnSpc>
              <a:buFont typeface="Arial" panose="020B0604020202020204" pitchFamily="34" charset="0"/>
              <a:buChar char="•"/>
            </a:pPr>
            <a:endParaRPr lang="en-US" sz="2400">
              <a:solidFill>
                <a:schemeClr val="tx1"/>
              </a:solidFill>
              <a:latin typeface="+mn-lt"/>
              <a:cs typeface="+mn-cs"/>
            </a:endParaRPr>
          </a:p>
        </p:txBody>
      </p:sp>
      <p:pic>
        <p:nvPicPr>
          <p:cNvPr id="5" name="Picture 4">
            <a:extLst>
              <a:ext uri="{FF2B5EF4-FFF2-40B4-BE49-F238E27FC236}">
                <a16:creationId xmlns:a16="http://schemas.microsoft.com/office/drawing/2014/main" id="{71C4BAC0-782D-438F-9B2D-8C1BCBD29132}"/>
              </a:ext>
            </a:extLst>
          </p:cNvPr>
          <p:cNvPicPr>
            <a:picLocks noChangeAspect="1"/>
          </p:cNvPicPr>
          <p:nvPr/>
        </p:nvPicPr>
        <p:blipFill>
          <a:blip r:embed="rId3"/>
          <a:stretch>
            <a:fillRect/>
          </a:stretch>
        </p:blipFill>
        <p:spPr>
          <a:xfrm>
            <a:off x="1855071" y="3153294"/>
            <a:ext cx="8044974" cy="2138887"/>
          </a:xfrm>
          <a:prstGeom prst="rect">
            <a:avLst/>
          </a:prstGeom>
          <a:ln w="38100">
            <a:solidFill>
              <a:schemeClr val="tx1"/>
            </a:solidFill>
          </a:ln>
        </p:spPr>
      </p:pic>
    </p:spTree>
    <p:extLst>
      <p:ext uri="{BB962C8B-B14F-4D97-AF65-F5344CB8AC3E}">
        <p14:creationId xmlns:p14="http://schemas.microsoft.com/office/powerpoint/2010/main" val="327179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0CBA254-5FBF-4CF0-BB26-1BD939E157D0}"/>
              </a:ext>
            </a:extLst>
          </p:cNvPr>
          <p:cNvPicPr>
            <a:picLocks noChangeAspect="1"/>
          </p:cNvPicPr>
          <p:nvPr/>
        </p:nvPicPr>
        <p:blipFill>
          <a:blip r:embed="rId3"/>
          <a:stretch>
            <a:fillRect/>
          </a:stretch>
        </p:blipFill>
        <p:spPr>
          <a:xfrm>
            <a:off x="1697185" y="670320"/>
            <a:ext cx="10306050" cy="16011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48C0310A-0A1B-48B8-BE7A-5F2FCAD87A56}"/>
              </a:ext>
            </a:extLst>
          </p:cNvPr>
          <p:cNvSpPr txBox="1"/>
          <p:nvPr/>
        </p:nvSpPr>
        <p:spPr>
          <a:xfrm>
            <a:off x="242453" y="1156855"/>
            <a:ext cx="1364674" cy="307777"/>
          </a:xfrm>
          <a:prstGeom prst="rect">
            <a:avLst/>
          </a:prstGeom>
          <a:noFill/>
        </p:spPr>
        <p:txBody>
          <a:bodyPr wrap="square" lIns="0" tIns="0" rIns="0" bIns="0" rtlCol="0">
            <a:spAutoFit/>
          </a:bodyPr>
          <a:lstStyle/>
          <a:p>
            <a:pPr algn="l"/>
            <a:r>
              <a:rPr lang="en-US" sz="2000" b="1">
                <a:gradFill>
                  <a:gsLst>
                    <a:gs pos="2917">
                      <a:schemeClr val="tx1"/>
                    </a:gs>
                    <a:gs pos="30000">
                      <a:schemeClr val="tx1"/>
                    </a:gs>
                  </a:gsLst>
                  <a:lin ang="5400000" scaled="0"/>
                </a:gradFill>
              </a:rPr>
              <a:t>Imp</a:t>
            </a:r>
            <a:r>
              <a:rPr lang="fr-CA" sz="2000" b="1" err="1">
                <a:gradFill>
                  <a:gsLst>
                    <a:gs pos="2917">
                      <a:schemeClr val="tx1"/>
                    </a:gs>
                    <a:gs pos="30000">
                      <a:schemeClr val="tx1"/>
                    </a:gs>
                  </a:gsLst>
                  <a:lin ang="5400000" scaled="0"/>
                </a:gradFill>
              </a:rPr>
              <a:t>erative</a:t>
            </a:r>
            <a:endParaRPr lang="en-US" sz="2000" b="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530E8331-41B8-4087-AF5D-E4545D9DB9E8}"/>
              </a:ext>
            </a:extLst>
          </p:cNvPr>
          <p:cNvSpPr txBox="1"/>
          <p:nvPr/>
        </p:nvSpPr>
        <p:spPr>
          <a:xfrm>
            <a:off x="242453" y="4006211"/>
            <a:ext cx="1364674" cy="307777"/>
          </a:xfrm>
          <a:prstGeom prst="rect">
            <a:avLst/>
          </a:prstGeom>
          <a:noFill/>
        </p:spPr>
        <p:txBody>
          <a:bodyPr wrap="square" lIns="0" tIns="0" rIns="0" bIns="0" rtlCol="0">
            <a:spAutoFit/>
          </a:bodyPr>
          <a:lstStyle/>
          <a:p>
            <a:pPr algn="l"/>
            <a:r>
              <a:rPr lang="en-US" sz="2000" b="1">
                <a:gradFill>
                  <a:gsLst>
                    <a:gs pos="2917">
                      <a:schemeClr val="tx1"/>
                    </a:gs>
                    <a:gs pos="30000">
                      <a:schemeClr val="tx1"/>
                    </a:gs>
                  </a:gsLst>
                  <a:lin ang="5400000" scaled="0"/>
                </a:gradFill>
              </a:rPr>
              <a:t>Declarative</a:t>
            </a:r>
          </a:p>
        </p:txBody>
      </p:sp>
      <p:pic>
        <p:nvPicPr>
          <p:cNvPr id="6" name="Picture 5">
            <a:extLst>
              <a:ext uri="{FF2B5EF4-FFF2-40B4-BE49-F238E27FC236}">
                <a16:creationId xmlns:a16="http://schemas.microsoft.com/office/drawing/2014/main" id="{ACA5E291-BDBE-4462-A5AA-9E2BE6058FCA}"/>
              </a:ext>
            </a:extLst>
          </p:cNvPr>
          <p:cNvPicPr>
            <a:picLocks noChangeAspect="1"/>
          </p:cNvPicPr>
          <p:nvPr/>
        </p:nvPicPr>
        <p:blipFill>
          <a:blip r:embed="rId4"/>
          <a:stretch>
            <a:fillRect/>
          </a:stretch>
        </p:blipFill>
        <p:spPr>
          <a:xfrm>
            <a:off x="1855071" y="3153294"/>
            <a:ext cx="8044974" cy="2138887"/>
          </a:xfrm>
          <a:prstGeom prst="rect">
            <a:avLst/>
          </a:prstGeom>
          <a:ln w="38100">
            <a:solidFill>
              <a:schemeClr val="tx1"/>
            </a:solidFill>
          </a:ln>
        </p:spPr>
      </p:pic>
    </p:spTree>
    <p:extLst>
      <p:ext uri="{BB962C8B-B14F-4D97-AF65-F5344CB8AC3E}">
        <p14:creationId xmlns:p14="http://schemas.microsoft.com/office/powerpoint/2010/main" val="198816163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2C94-A0A1-4DF0-9DEF-FF0384B280F4}"/>
              </a:ext>
            </a:extLst>
          </p:cNvPr>
          <p:cNvSpPr>
            <a:spLocks noGrp="1"/>
          </p:cNvSpPr>
          <p:nvPr>
            <p:ph type="title"/>
          </p:nvPr>
        </p:nvSpPr>
        <p:spPr/>
        <p:txBody>
          <a:bodyPr vert="horz" lIns="91440" tIns="45720" rIns="91440" bIns="45720" rtlCol="0" anchor="ctr">
            <a:normAutofit/>
          </a:bodyPr>
          <a:lstStyle/>
          <a:p>
            <a:pPr defTabSz="914400">
              <a:lnSpc>
                <a:spcPct val="90000"/>
              </a:lnSpc>
            </a:pPr>
            <a:r>
              <a:rPr lang="en-US" sz="3700">
                <a:solidFill>
                  <a:schemeClr val="bg1"/>
                </a:solidFill>
                <a:ea typeface="+mj-ea"/>
                <a:cs typeface="+mj-cs"/>
              </a:rPr>
              <a:t>PowerShell DSC (10,000 feet overview)</a:t>
            </a:r>
          </a:p>
        </p:txBody>
      </p:sp>
      <p:sp>
        <p:nvSpPr>
          <p:cNvPr id="3" name="Text Placeholder 2">
            <a:extLst>
              <a:ext uri="{FF2B5EF4-FFF2-40B4-BE49-F238E27FC236}">
                <a16:creationId xmlns:a16="http://schemas.microsoft.com/office/drawing/2014/main" id="{94866C8C-AEC5-4F1A-AA8C-D0900926497D}"/>
              </a:ext>
            </a:extLst>
          </p:cNvPr>
          <p:cNvSpPr>
            <a:spLocks noGrp="1"/>
          </p:cNvSpPr>
          <p:nvPr>
            <p:ph idx="1"/>
          </p:nvPr>
        </p:nvSpPr>
        <p:spPr>
          <a:xfrm>
            <a:off x="1138119" y="1373075"/>
            <a:ext cx="10484277" cy="4256532"/>
          </a:xfrm>
        </p:spPr>
        <p:txBody>
          <a:bodyPr vert="horz" lIns="91440" tIns="45720" rIns="91440" bIns="45720" rtlCol="0" anchor="ctr">
            <a:normAutofit/>
          </a:bodyPr>
          <a:lstStyle/>
          <a:p>
            <a:pPr marL="342900" indent="-228600" defTabSz="914400">
              <a:lnSpc>
                <a:spcPct val="90000"/>
              </a:lnSpc>
              <a:buFont typeface="Arial" panose="020B0604020202020204" pitchFamily="34" charset="0"/>
              <a:buChar char="•"/>
            </a:pPr>
            <a:r>
              <a:rPr lang="en-US" sz="2000">
                <a:solidFill>
                  <a:srgbClr val="000000"/>
                </a:solidFill>
                <a:latin typeface="+mn-lt"/>
                <a:cs typeface="+mn-cs"/>
              </a:rPr>
              <a:t>Deployment Automation and monitoring solution;</a:t>
            </a:r>
          </a:p>
          <a:p>
            <a:pPr indent="-228600" defTabSz="914400">
              <a:lnSpc>
                <a:spcPct val="90000"/>
              </a:lnSpc>
              <a:buFont typeface="Arial" panose="020B0604020202020204" pitchFamily="34" charset="0"/>
              <a:buChar char="•"/>
            </a:pPr>
            <a:endParaRPr lang="en-US" sz="2000">
              <a:solidFill>
                <a:srgbClr val="000000"/>
              </a:solidFill>
              <a:latin typeface="+mn-lt"/>
              <a:cs typeface="+mn-cs"/>
            </a:endParaRPr>
          </a:p>
          <a:p>
            <a:pPr marL="457200" indent="-228600" defTabSz="914400">
              <a:lnSpc>
                <a:spcPct val="90000"/>
              </a:lnSpc>
              <a:buFont typeface="Arial" panose="020B0604020202020204" pitchFamily="34" charset="0"/>
              <a:buChar char="•"/>
            </a:pPr>
            <a:r>
              <a:rPr lang="en-US">
                <a:solidFill>
                  <a:srgbClr val="000000"/>
                </a:solidFill>
              </a:rPr>
              <a:t>Ensures that environments stay in their Desired State;</a:t>
            </a:r>
          </a:p>
          <a:p>
            <a:pPr marL="457200" indent="-228600" defTabSz="914400">
              <a:lnSpc>
                <a:spcPct val="90000"/>
              </a:lnSpc>
              <a:buFont typeface="Arial" panose="020B0604020202020204" pitchFamily="34" charset="0"/>
              <a:buChar char="•"/>
            </a:pPr>
            <a:endParaRPr lang="en-US" sz="2000">
              <a:solidFill>
                <a:srgbClr val="000000"/>
              </a:solidFill>
              <a:latin typeface="+mn-lt"/>
              <a:cs typeface="+mn-cs"/>
            </a:endParaRPr>
          </a:p>
          <a:p>
            <a:pPr marL="457200" indent="-228600" defTabSz="914400">
              <a:lnSpc>
                <a:spcPct val="90000"/>
              </a:lnSpc>
              <a:buFont typeface="Arial" panose="020B0604020202020204" pitchFamily="34" charset="0"/>
              <a:buChar char="•"/>
            </a:pPr>
            <a:r>
              <a:rPr lang="en-US" sz="2000">
                <a:solidFill>
                  <a:srgbClr val="000000"/>
                </a:solidFill>
                <a:latin typeface="+mn-lt"/>
                <a:cs typeface="+mn-cs"/>
              </a:rPr>
              <a:t>PowerShell 4.0 and above (therefore no support for SP2010);</a:t>
            </a:r>
          </a:p>
        </p:txBody>
      </p:sp>
      <p:pic>
        <p:nvPicPr>
          <p:cNvPr id="5" name="Picture 4">
            <a:extLst>
              <a:ext uri="{FF2B5EF4-FFF2-40B4-BE49-F238E27FC236}">
                <a16:creationId xmlns:a16="http://schemas.microsoft.com/office/drawing/2014/main" id="{4860DF1F-D13B-4233-8CB3-E4737B6F447B}"/>
              </a:ext>
            </a:extLst>
          </p:cNvPr>
          <p:cNvPicPr>
            <a:picLocks noChangeAspect="1"/>
          </p:cNvPicPr>
          <p:nvPr/>
        </p:nvPicPr>
        <p:blipFill rotWithShape="1">
          <a:blip r:embed="rId3">
            <a:alphaModFix/>
          </a:blip>
          <a:srcRect l="2094" r="1639" b="-3"/>
          <a:stretch/>
        </p:blipFill>
        <p:spPr>
          <a:xfrm>
            <a:off x="3336" y="5253964"/>
            <a:ext cx="1578132" cy="1651759"/>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Tree>
    <p:extLst>
      <p:ext uri="{BB962C8B-B14F-4D97-AF65-F5344CB8AC3E}">
        <p14:creationId xmlns:p14="http://schemas.microsoft.com/office/powerpoint/2010/main" val="1395971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Monitoring Configuration Drifts</a:t>
            </a:r>
          </a:p>
        </p:txBody>
      </p:sp>
      <p:sp>
        <p:nvSpPr>
          <p:cNvPr id="3" name="Content Placeholder 2">
            <a:extLst>
              <a:ext uri="{FF2B5EF4-FFF2-40B4-BE49-F238E27FC236}">
                <a16:creationId xmlns:a16="http://schemas.microsoft.com/office/drawing/2014/main" id="{E357A70B-0B01-4420-BCDA-2F7F8B5CB451}"/>
              </a:ext>
            </a:extLst>
          </p:cNvPr>
          <p:cNvSpPr>
            <a:spLocks noGrp="1"/>
          </p:cNvSpPr>
          <p:nvPr>
            <p:ph idx="1"/>
          </p:nvPr>
        </p:nvSpPr>
        <p:spPr/>
        <p:txBody>
          <a:bodyPr>
            <a:normAutofit/>
          </a:bodyPr>
          <a:lstStyle/>
          <a:p>
            <a:pPr marL="114300" indent="0">
              <a:spcAft>
                <a:spcPts val="600"/>
              </a:spcAft>
              <a:buNone/>
            </a:pPr>
            <a:r>
              <a:rPr lang="en-US" sz="2800" b="1" u="sng"/>
              <a:t>Configuration Modes:</a:t>
            </a:r>
          </a:p>
          <a:p>
            <a:pPr marL="845820" lvl="1" indent="-228600">
              <a:spcAft>
                <a:spcPts val="600"/>
              </a:spcAft>
              <a:buFont typeface="Arial" panose="020B0604020202020204" pitchFamily="34" charset="0"/>
              <a:buChar char="•"/>
            </a:pPr>
            <a:endParaRPr lang="en-US" sz="2400"/>
          </a:p>
          <a:p>
            <a:pPr marL="845820" lvl="1" indent="-228600">
              <a:spcAft>
                <a:spcPts val="600"/>
              </a:spcAft>
              <a:buFont typeface="Arial" panose="020B0604020202020204" pitchFamily="34" charset="0"/>
              <a:buChar char="•"/>
            </a:pPr>
            <a:r>
              <a:rPr lang="en-US" sz="2400" err="1"/>
              <a:t>ApplyOnly</a:t>
            </a:r>
            <a:endParaRPr lang="en-US" sz="2400"/>
          </a:p>
          <a:p>
            <a:pPr marL="342900" indent="-228600">
              <a:spcAft>
                <a:spcPts val="600"/>
              </a:spcAft>
              <a:buFont typeface="Arial" panose="020B0604020202020204" pitchFamily="34" charset="0"/>
              <a:buChar char="•"/>
            </a:pPr>
            <a:endParaRPr lang="en-US" sz="2800"/>
          </a:p>
          <a:p>
            <a:pPr marL="845820" lvl="1" indent="-228600">
              <a:spcAft>
                <a:spcPts val="600"/>
              </a:spcAft>
              <a:buFont typeface="Arial" panose="020B0604020202020204" pitchFamily="34" charset="0"/>
              <a:buChar char="•"/>
            </a:pPr>
            <a:r>
              <a:rPr lang="en-US" sz="2400" err="1"/>
              <a:t>ApplyAndMonitor</a:t>
            </a:r>
            <a:endParaRPr lang="en-US" sz="2400"/>
          </a:p>
          <a:p>
            <a:pPr marL="342900" indent="-228600">
              <a:spcAft>
                <a:spcPts val="600"/>
              </a:spcAft>
              <a:buFont typeface="Arial" panose="020B0604020202020204" pitchFamily="34" charset="0"/>
              <a:buChar char="•"/>
            </a:pPr>
            <a:endParaRPr lang="en-US" sz="2800"/>
          </a:p>
          <a:p>
            <a:pPr marL="845820" lvl="1" indent="-228600">
              <a:spcAft>
                <a:spcPts val="600"/>
              </a:spcAft>
              <a:buFont typeface="Arial" panose="020B0604020202020204" pitchFamily="34" charset="0"/>
              <a:buChar char="•"/>
            </a:pPr>
            <a:r>
              <a:rPr lang="en-US" sz="2400" err="1"/>
              <a:t>ApplyAndAutoCorrect</a:t>
            </a:r>
            <a:endParaRPr lang="en-CA" sz="2400"/>
          </a:p>
        </p:txBody>
      </p:sp>
    </p:spTree>
    <p:extLst>
      <p:ext uri="{BB962C8B-B14F-4D97-AF65-F5344CB8AC3E}">
        <p14:creationId xmlns:p14="http://schemas.microsoft.com/office/powerpoint/2010/main" val="3446805075"/>
      </p:ext>
    </p:extLst>
  </p:cSld>
  <p:clrMapOvr>
    <a:masterClrMapping/>
  </p:clrMapOvr>
</p:sld>
</file>

<file path=ppt/theme/theme1.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ntroduction to PowerShell DSC for SharePoint.potx" id="{A5E61F34-473D-4B81-8F7A-9E503B7947C1}" vid="{CFF41E8D-1018-4E90-989B-ABF22F6BD43B}"/>
    </a:ext>
  </a:extLst>
</a:theme>
</file>

<file path=ppt/theme/theme2.xml><?xml version="1.0" encoding="utf-8"?>
<a:theme xmlns:a="http://schemas.openxmlformats.org/drawingml/2006/main" name="Frame">
  <a:themeElements>
    <a:clrScheme name="Custom 2">
      <a:dk1>
        <a:srgbClr val="000000"/>
      </a:dk1>
      <a:lt1>
        <a:srgbClr val="FFFFFF"/>
      </a:lt1>
      <a:dk2>
        <a:srgbClr val="545454"/>
      </a:dk2>
      <a:lt2>
        <a:srgbClr val="BFBFBF"/>
      </a:lt2>
      <a:accent1>
        <a:srgbClr val="0072C6"/>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3.xml><?xml version="1.0" encoding="utf-8"?>
<a:theme xmlns:a="http://schemas.openxmlformats.org/drawingml/2006/main" name="5-30055_SharePoint Template 2012 - 16x9 - White Background">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7C9CAF04B723241A07FEC29024C8751" ma:contentTypeVersion="4" ma:contentTypeDescription="Create a new document." ma:contentTypeScope="" ma:versionID="c497b53895509ab84b19908cd0580fb2">
  <xsd:schema xmlns:xsd="http://www.w3.org/2001/XMLSchema" xmlns:xs="http://www.w3.org/2001/XMLSchema" xmlns:p="http://schemas.microsoft.com/office/2006/metadata/properties" xmlns:ns2="f5cd58db-31c5-4822-9451-b03f8bbfb1d1" targetNamespace="http://schemas.microsoft.com/office/2006/metadata/properties" ma:root="true" ma:fieldsID="fe9c46990d5040b11cb689d14b126b2e" ns2:_="">
    <xsd:import namespace="f5cd58db-31c5-4822-9451-b03f8bbfb1d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cd58db-31c5-4822-9451-b03f8bbfb1d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7101614-0DE5-4EF4-AE17-0C5E2713E83B}">
  <ds:schemaRefs>
    <ds:schemaRef ds:uri="f5cd58db-31c5-4822-9451-b03f8bbfb1d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purl.org/dc/dcmitype/"/>
    <ds:schemaRef ds:uri="http://www.w3.org/XML/1998/namespace"/>
    <ds:schemaRef ds:uri="http://schemas.microsoft.com/office/2006/documentManagement/types"/>
    <ds:schemaRef ds:uri="http://purl.org/dc/terms/"/>
    <ds:schemaRef ds:uri="http://schemas.microsoft.com/office/2006/metadata/properties"/>
    <ds:schemaRef ds:uri="http://schemas.microsoft.com/office/infopath/2007/PartnerControls"/>
    <ds:schemaRef ds:uri="http://schemas.openxmlformats.org/package/2006/metadata/core-properties"/>
    <ds:schemaRef ds:uri="f5cd58db-31c5-4822-9451-b03f8bbfb1d1"/>
  </ds:schemaRefs>
</ds:datastoreItem>
</file>

<file path=docProps/app.xml><?xml version="1.0" encoding="utf-8"?>
<Properties xmlns="http://schemas.openxmlformats.org/officeDocument/2006/extended-properties" xmlns:vt="http://schemas.openxmlformats.org/officeDocument/2006/docPropsVTypes">
  <TotalTime>1871</TotalTime>
  <Words>957</Words>
  <Application>Microsoft Office PowerPoint</Application>
  <PresentationFormat>Widescreen</PresentationFormat>
  <Paragraphs>232</Paragraphs>
  <Slides>40</Slides>
  <Notes>17</Notes>
  <HiddenSlides>1</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40</vt:i4>
      </vt:variant>
    </vt:vector>
  </HeadingPairs>
  <TitlesOfParts>
    <vt:vector size="54" baseType="lpstr">
      <vt:lpstr>Arial</vt:lpstr>
      <vt:lpstr>Consolas</vt:lpstr>
      <vt:lpstr>Corbel</vt:lpstr>
      <vt:lpstr>Lucida Console</vt:lpstr>
      <vt:lpstr>Segoe</vt:lpstr>
      <vt:lpstr>Segoe UI</vt:lpstr>
      <vt:lpstr>Segoe UI Light</vt:lpstr>
      <vt:lpstr>Segoe UI Semibold</vt:lpstr>
      <vt:lpstr>Segoe UI Semilight</vt:lpstr>
      <vt:lpstr>Wingdings</vt:lpstr>
      <vt:lpstr>Wingdings 2</vt:lpstr>
      <vt:lpstr>WHITE TEMPLATE</vt:lpstr>
      <vt:lpstr>Frame</vt:lpstr>
      <vt:lpstr>5-30055_SharePoint Template 2012 - 16x9 - White Background</vt:lpstr>
      <vt:lpstr>DevOPS for Office365DSC</vt:lpstr>
      <vt:lpstr>Meet ‏@NikCharlebois</vt:lpstr>
      <vt:lpstr>Managing Expectations</vt:lpstr>
      <vt:lpstr>Agenda</vt:lpstr>
      <vt:lpstr>Desired State Configuration</vt:lpstr>
      <vt:lpstr>Difference with Classic PowerShell</vt:lpstr>
      <vt:lpstr>PowerPoint Presentation</vt:lpstr>
      <vt:lpstr>PowerShell DSC (10,000 feet overview)</vt:lpstr>
      <vt:lpstr>Monitoring Configuration Drifts</vt:lpstr>
      <vt:lpstr>Monitoring Configuration Drifts</vt:lpstr>
      <vt:lpstr>Monitoring Configuration Drifts</vt:lpstr>
      <vt:lpstr>Monitoring Configuration Drifts</vt:lpstr>
      <vt:lpstr>Ensure</vt:lpstr>
      <vt:lpstr>DSC Modules</vt:lpstr>
      <vt:lpstr>Demo 1</vt:lpstr>
      <vt:lpstr>ReverseDSC</vt:lpstr>
      <vt:lpstr>Internal Logic of DSC Resources</vt:lpstr>
      <vt:lpstr>PowerPoint Presentation</vt:lpstr>
      <vt:lpstr>ReverseDSC</vt:lpstr>
      <vt:lpstr>ReverseDSC Scenarios</vt:lpstr>
      <vt:lpstr>Demo 2</vt:lpstr>
      <vt:lpstr>Office365DSC</vt:lpstr>
      <vt:lpstr>Office365DSC</vt:lpstr>
      <vt:lpstr>Office365DSC</vt:lpstr>
      <vt:lpstr>Office365DSC</vt:lpstr>
      <vt:lpstr>Office365DSC</vt:lpstr>
      <vt:lpstr>Demo 3</vt:lpstr>
      <vt:lpstr>Demo 4</vt:lpstr>
      <vt:lpstr>Azure Automation</vt:lpstr>
      <vt:lpstr>Pull Server</vt:lpstr>
      <vt:lpstr>Pull Server</vt:lpstr>
      <vt:lpstr>Overview of AADSC</vt:lpstr>
      <vt:lpstr>Overview of AADSC[…]</vt:lpstr>
      <vt:lpstr>Demo 5</vt:lpstr>
      <vt:lpstr>Demo 6</vt:lpstr>
      <vt:lpstr>Azure DevOPS</vt:lpstr>
      <vt:lpstr>Azure DevOPS</vt:lpstr>
      <vt:lpstr>Demo 7</vt:lpstr>
      <vt:lpstr>SaaS Paradigm</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PowerShell Desired State Configuration pour Office 365</dc:title>
  <dc:creator>Nik Charlebois</dc:creator>
  <cp:lastModifiedBy>Nik Charlebois</cp:lastModifiedBy>
  <cp:revision>13</cp:revision>
  <dcterms:created xsi:type="dcterms:W3CDTF">2019-05-09T19:13:01Z</dcterms:created>
  <dcterms:modified xsi:type="dcterms:W3CDTF">2019-08-27T00:11:49Z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0x01010037C9CAF04B723241A07FEC29024C8751</vt:lpwstr>
  </property>
</Properties>
</file>